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81" r:id="rId2"/>
    <p:sldId id="282" r:id="rId3"/>
    <p:sldId id="280" r:id="rId4"/>
    <p:sldId id="262" r:id="rId5"/>
    <p:sldId id="276" r:id="rId6"/>
    <p:sldId id="277" r:id="rId7"/>
    <p:sldId id="278" r:id="rId8"/>
    <p:sldId id="263" r:id="rId9"/>
    <p:sldId id="279" r:id="rId10"/>
    <p:sldId id="264" r:id="rId11"/>
    <p:sldId id="265" r:id="rId12"/>
    <p:sldId id="266" r:id="rId13"/>
    <p:sldId id="267" r:id="rId14"/>
    <p:sldId id="274" r:id="rId15"/>
    <p:sldId id="273" r:id="rId16"/>
    <p:sldId id="268" r:id="rId17"/>
    <p:sldId id="269" r:id="rId18"/>
    <p:sldId id="284" r:id="rId19"/>
    <p:sldId id="296" r:id="rId20"/>
    <p:sldId id="283" r:id="rId21"/>
    <p:sldId id="286" r:id="rId22"/>
    <p:sldId id="291" r:id="rId23"/>
    <p:sldId id="285" r:id="rId24"/>
    <p:sldId id="290" r:id="rId25"/>
    <p:sldId id="293" r:id="rId26"/>
    <p:sldId id="288" r:id="rId27"/>
    <p:sldId id="292" r:id="rId2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518"/>
    <a:srgbClr val="3B030C"/>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29" autoAdjust="0"/>
    <p:restoredTop sz="87390" autoAdjust="0"/>
  </p:normalViewPr>
  <p:slideViewPr>
    <p:cSldViewPr snapToGrid="0">
      <p:cViewPr>
        <p:scale>
          <a:sx n="50" d="100"/>
          <a:sy n="50" d="100"/>
        </p:scale>
        <p:origin x="940" y="30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CE97D-37A0-4A8E-896C-07932231FC40}" type="datetimeFigureOut">
              <a:rPr lang="en-US" smtClean="0"/>
              <a:t>8/16/2018</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EB697-863E-4E96-AF21-307D0EF18338}" type="slidenum">
              <a:rPr lang="en-US" smtClean="0"/>
              <a:t>‹Nº›</a:t>
            </a:fld>
            <a:endParaRPr lang="en-US"/>
          </a:p>
        </p:txBody>
      </p:sp>
    </p:spTree>
    <p:extLst>
      <p:ext uri="{BB962C8B-B14F-4D97-AF65-F5344CB8AC3E}">
        <p14:creationId xmlns:p14="http://schemas.microsoft.com/office/powerpoint/2010/main" val="366711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60%</a:t>
            </a:r>
            <a:r>
              <a:rPr lang="en-US" baseline="0" dirty="0" smtClean="0"/>
              <a:t> are from Coronary heart diseases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Build multiscale model of blood supply to the myocardium and explore the effects of myocardial ischemia on various aspects of the blood flow dynamics within the model. </a:t>
            </a:r>
            <a:endParaRPr lang="en-US" sz="800" kern="1200" dirty="0" smtClean="0">
              <a:solidFill>
                <a:schemeClr val="tx1"/>
              </a:solidFill>
              <a:latin typeface="+mn-lt"/>
              <a:ea typeface="+mn-ea"/>
              <a:cs typeface="+mn-cs"/>
            </a:endParaRPr>
          </a:p>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a:t>
            </a:fld>
            <a:endParaRPr lang="en-US"/>
          </a:p>
        </p:txBody>
      </p:sp>
    </p:spTree>
    <p:extLst>
      <p:ext uri="{BB962C8B-B14F-4D97-AF65-F5344CB8AC3E}">
        <p14:creationId xmlns:p14="http://schemas.microsoft.com/office/powerpoint/2010/main" val="289854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flow of oxygen-rich blood to your heart muscle is reduced or blocked, angina or a heart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atack</a:t>
            </a:r>
            <a:r>
              <a:rPr lang="en-US" sz="1200" b="0" i="0" kern="1200" dirty="0" smtClean="0">
                <a:solidFill>
                  <a:schemeClr val="tx1"/>
                </a:solidFill>
                <a:effectLst/>
                <a:latin typeface="+mn-lt"/>
                <a:ea typeface="+mn-ea"/>
                <a:cs typeface="+mn-cs"/>
              </a:rPr>
              <a:t> can occur.</a:t>
            </a:r>
          </a:p>
          <a:p>
            <a:r>
              <a:rPr lang="en-US" sz="1200" b="0" i="0" kern="1200" dirty="0" smtClean="0">
                <a:solidFill>
                  <a:schemeClr val="tx1"/>
                </a:solidFill>
                <a:effectLst/>
                <a:latin typeface="+mn-lt"/>
                <a:ea typeface="+mn-ea"/>
                <a:cs typeface="+mn-cs"/>
              </a:rPr>
              <a:t>Angina is chest pain or discomfort. It may feel like pressure or squeezing in your chest. The pain also can occur in your shoulders, arms, neck, jaw, or back. Angina pain may even feel like indigestion.</a:t>
            </a:r>
          </a:p>
          <a:p>
            <a:r>
              <a:rPr lang="en-US" sz="1200" b="0" i="0" kern="1200" dirty="0" smtClean="0">
                <a:solidFill>
                  <a:schemeClr val="tx1"/>
                </a:solidFill>
                <a:effectLst/>
                <a:latin typeface="+mn-lt"/>
                <a:ea typeface="+mn-ea"/>
                <a:cs typeface="+mn-cs"/>
              </a:rPr>
              <a:t>A heart attack occurs if the flow of oxygen-rich blood to a section of heart muscle is cut off. If blood flow isn’t restored quickly, the section of heart muscle begins to die. Without quick treatment, a heart attack can lead to serious health problems or death.</a:t>
            </a:r>
          </a:p>
          <a:p>
            <a:r>
              <a:rPr lang="en-US" sz="1200" b="0" i="0" kern="1200" dirty="0" smtClean="0">
                <a:solidFill>
                  <a:schemeClr val="tx1"/>
                </a:solidFill>
                <a:effectLst/>
                <a:latin typeface="+mn-lt"/>
                <a:ea typeface="+mn-ea"/>
                <a:cs typeface="+mn-cs"/>
              </a:rPr>
              <a:t>Over time, CHD can weaken the heart muscle and lead to heart failure and arrhythmias. Heart failure is a condition in which your heart can't pump enough blood to meet your body’s needs. Arrhythmias are problems with the rate or rhythm of the heartbeat.</a:t>
            </a:r>
          </a:p>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10</a:t>
            </a:fld>
            <a:endParaRPr lang="en-US"/>
          </a:p>
        </p:txBody>
      </p:sp>
    </p:spTree>
    <p:extLst>
      <p:ext uri="{BB962C8B-B14F-4D97-AF65-F5344CB8AC3E}">
        <p14:creationId xmlns:p14="http://schemas.microsoft.com/office/powerpoint/2010/main" val="317404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11</a:t>
            </a:fld>
            <a:endParaRPr lang="en-US"/>
          </a:p>
        </p:txBody>
      </p:sp>
    </p:spTree>
    <p:extLst>
      <p:ext uri="{BB962C8B-B14F-4D97-AF65-F5344CB8AC3E}">
        <p14:creationId xmlns:p14="http://schemas.microsoft.com/office/powerpoint/2010/main" val="376190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12</a:t>
            </a:fld>
            <a:endParaRPr lang="en-US"/>
          </a:p>
        </p:txBody>
      </p:sp>
    </p:spTree>
    <p:extLst>
      <p:ext uri="{BB962C8B-B14F-4D97-AF65-F5344CB8AC3E}">
        <p14:creationId xmlns:p14="http://schemas.microsoft.com/office/powerpoint/2010/main" val="25725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13</a:t>
            </a:fld>
            <a:endParaRPr lang="en-US"/>
          </a:p>
        </p:txBody>
      </p:sp>
    </p:spTree>
    <p:extLst>
      <p:ext uri="{BB962C8B-B14F-4D97-AF65-F5344CB8AC3E}">
        <p14:creationId xmlns:p14="http://schemas.microsoft.com/office/powerpoint/2010/main" val="281485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dirty="0" smtClean="0"/>
                  <a:t>We implement the multi compartment </a:t>
                </a:r>
                <a:r>
                  <a:rPr lang="en-US" dirty="0" err="1" smtClean="0"/>
                  <a:t>darcy</a:t>
                </a:r>
                <a:r>
                  <a:rPr lang="en-US" dirty="0" smtClean="0"/>
                  <a:t> model, in a simple unit cube geometry to explore the behavior</a:t>
                </a:r>
                <a:r>
                  <a:rPr lang="en-US" baseline="0" dirty="0" smtClean="0"/>
                  <a:t> of perfusion in stationary conditions (t=0).</a:t>
                </a:r>
              </a:p>
              <a:p>
                <a:r>
                  <a:rPr lang="en-US" baseline="0" dirty="0" smtClean="0"/>
                  <a:t>between the three compartments.</a:t>
                </a:r>
              </a:p>
              <a:p>
                <a:r>
                  <a:rPr lang="en-US" baseline="0" dirty="0" smtClean="0"/>
                  <a:t>We apply an inlet pressure on left face of compartment number 1, and assign an outlet boundary condition on upper face of compartment number 3</a:t>
                </a:r>
              </a:p>
              <a:p>
                <a:r>
                  <a:rPr lang="en-US" baseline="0" dirty="0" smtClean="0"/>
                  <a:t>The permeability constants between the compartments were seat as: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rPr>
                          <m:t>𝑘</m:t>
                        </m:r>
                      </m:e>
                      <m:sub>
                        <m:r>
                          <a:rPr lang="es-MX" sz="1200" b="0" i="1" smtClean="0">
                            <a:solidFill>
                              <a:schemeClr val="tx1"/>
                            </a:solidFill>
                            <a:latin typeface="Cambria Math" panose="02040503050406030204" pitchFamily="18" charset="0"/>
                          </a:rPr>
                          <m:t>1</m:t>
                        </m:r>
                      </m:sub>
                    </m:sSub>
                    <m:r>
                      <a:rPr lang="es-MX" sz="1200" b="0" i="1" smtClean="0">
                        <a:solidFill>
                          <a:schemeClr val="tx1"/>
                        </a:solidFill>
                        <a:latin typeface="Cambria Math" panose="02040503050406030204" pitchFamily="18" charset="0"/>
                      </a:rPr>
                      <m:t>=0.5,</m:t>
                    </m:r>
                    <m:sSub>
                      <m:sSubPr>
                        <m:ctrlPr>
                          <a:rPr lang="en-US" sz="1200" i="1">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ea typeface="Cambria Math" panose="02040503050406030204" pitchFamily="18" charset="0"/>
                          </a:rPr>
                          <m:t>𝑘</m:t>
                        </m:r>
                      </m:e>
                      <m:sub>
                        <m:r>
                          <a:rPr lang="es-MX" sz="1200" b="0" i="1" smtClean="0">
                            <a:solidFill>
                              <a:schemeClr val="tx1"/>
                            </a:solidFill>
                            <a:latin typeface="Cambria Math" panose="02040503050406030204" pitchFamily="18" charset="0"/>
                            <a:ea typeface="Cambria Math" panose="02040503050406030204" pitchFamily="18" charset="0"/>
                          </a:rPr>
                          <m:t>2</m:t>
                        </m:r>
                      </m:sub>
                    </m:sSub>
                    <m:r>
                      <a:rPr lang="es-MX" sz="1200" b="0" i="1">
                        <a:solidFill>
                          <a:schemeClr val="tx1"/>
                        </a:solidFill>
                        <a:latin typeface="Cambria Math" panose="02040503050406030204" pitchFamily="18" charset="0"/>
                      </a:rPr>
                      <m:t>=0.</m:t>
                    </m:r>
                    <m:r>
                      <a:rPr lang="es-MX" sz="1200" b="0" i="1" smtClean="0">
                        <a:solidFill>
                          <a:schemeClr val="tx1"/>
                        </a:solidFill>
                        <a:latin typeface="Cambria Math" panose="02040503050406030204" pitchFamily="18" charset="0"/>
                      </a:rPr>
                      <m:t>4</m:t>
                    </m:r>
                  </m:oMath>
                </a14:m>
                <a:r>
                  <a:rPr lang="en-US" sz="1200" kern="1200" dirty="0" smtClean="0">
                    <a:solidFill>
                      <a:schemeClr val="tx1"/>
                    </a:solidFill>
                    <a:latin typeface="+mn-lt"/>
                    <a:ea typeface="+mn-ea"/>
                    <a:cs typeface="+mn-cs"/>
                  </a:rPr>
                  <a:t>,</a:t>
                </a:r>
                <a:r>
                  <a:rPr lang="en-US" sz="1200" kern="1200" dirty="0">
                    <a:solidFill>
                      <a:schemeClr val="tx1"/>
                    </a:solidFill>
                    <a:latin typeface="+mn-lt"/>
                    <a:ea typeface="+mn-ea"/>
                    <a:cs typeface="+mn-cs"/>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ea typeface="Cambria Math" panose="02040503050406030204" pitchFamily="18" charset="0"/>
                          </a:rPr>
                          <m:t>𝑘</m:t>
                        </m:r>
                      </m:e>
                      <m:sub>
                        <m:r>
                          <a:rPr lang="es-MX" sz="1200" b="0" i="1" smtClean="0">
                            <a:solidFill>
                              <a:schemeClr val="tx1"/>
                            </a:solidFill>
                            <a:latin typeface="Cambria Math" panose="02040503050406030204" pitchFamily="18" charset="0"/>
                            <a:ea typeface="Cambria Math" panose="02040503050406030204" pitchFamily="18" charset="0"/>
                          </a:rPr>
                          <m:t>3</m:t>
                        </m:r>
                      </m:sub>
                    </m:sSub>
                    <m:r>
                      <a:rPr lang="es-MX" sz="1200" b="0" i="1">
                        <a:solidFill>
                          <a:schemeClr val="tx1"/>
                        </a:solidFill>
                        <a:latin typeface="Cambria Math" panose="02040503050406030204" pitchFamily="18" charset="0"/>
                      </a:rPr>
                      <m:t>=0.</m:t>
                    </m:r>
                    <m:r>
                      <a:rPr lang="es-MX" sz="1200" b="0" i="1" smtClean="0">
                        <a:solidFill>
                          <a:schemeClr val="tx1"/>
                        </a:solidFill>
                        <a:latin typeface="Cambria Math" panose="02040503050406030204" pitchFamily="18" charset="0"/>
                      </a:rPr>
                      <m:t>3</m:t>
                    </m:r>
                  </m:oMath>
                </a14:m>
                <a:endParaRPr lang="en-US" baseline="0" dirty="0" smtClean="0"/>
              </a:p>
            </p:txBody>
          </p:sp>
        </mc:Choice>
        <mc:Fallback xmlns="">
          <p:sp>
            <p:nvSpPr>
              <p:cNvPr id="3" name="Marcador de notas 2"/>
              <p:cNvSpPr>
                <a:spLocks noGrp="1"/>
              </p:cNvSpPr>
              <p:nvPr>
                <p:ph type="body" idx="1"/>
              </p:nvPr>
            </p:nvSpPr>
            <p:spPr/>
            <p:txBody>
              <a:bodyPr/>
              <a:lstStyle/>
              <a:p>
                <a:r>
                  <a:rPr lang="en-US" dirty="0" smtClean="0"/>
                  <a:t>We implement the multi compartment </a:t>
                </a:r>
                <a:r>
                  <a:rPr lang="en-US" dirty="0" err="1" smtClean="0"/>
                  <a:t>darcy</a:t>
                </a:r>
                <a:r>
                  <a:rPr lang="en-US" dirty="0" smtClean="0"/>
                  <a:t> model, in a simple unit cube geometry to explore the behavior</a:t>
                </a:r>
                <a:r>
                  <a:rPr lang="en-US" baseline="0" dirty="0" smtClean="0"/>
                  <a:t> of perfusion in stationary conditions (t=0).</a:t>
                </a:r>
              </a:p>
              <a:p>
                <a:r>
                  <a:rPr lang="en-US" baseline="0" dirty="0" smtClean="0"/>
                  <a:t>between the three compartments.</a:t>
                </a:r>
              </a:p>
              <a:p>
                <a:r>
                  <a:rPr lang="en-US" baseline="0" dirty="0" smtClean="0"/>
                  <a:t>We apply an inlet pressure on left face of compartment number 1, and assign an outlet boundary condition on upper face of compartment number 3</a:t>
                </a:r>
              </a:p>
              <a:p>
                <a:r>
                  <a:rPr lang="en-US" baseline="0" dirty="0" smtClean="0"/>
                  <a:t>The permeability constants between the compartments were seat as: </a:t>
                </a:r>
                <a:r>
                  <a:rPr lang="es-MX" sz="1200" b="0" i="0" smtClean="0">
                    <a:solidFill>
                      <a:schemeClr val="tx1"/>
                    </a:solidFill>
                    <a:latin typeface="Cambria Math" panose="02040503050406030204" pitchFamily="18" charset="0"/>
                  </a:rPr>
                  <a:t>𝑘</a:t>
                </a:r>
                <a:r>
                  <a:rPr lang="en-US" sz="1200" b="0" i="0" smtClean="0">
                    <a:solidFill>
                      <a:schemeClr val="tx1"/>
                    </a:solidFill>
                    <a:latin typeface="Cambria Math" panose="02040503050406030204" pitchFamily="18" charset="0"/>
                  </a:rPr>
                  <a:t>_</a:t>
                </a:r>
                <a:r>
                  <a:rPr lang="es-MX" sz="1200" b="0" i="0" smtClean="0">
                    <a:solidFill>
                      <a:schemeClr val="tx1"/>
                    </a:solidFill>
                    <a:latin typeface="Cambria Math" panose="02040503050406030204" pitchFamily="18" charset="0"/>
                  </a:rPr>
                  <a:t>1=0.5,</a:t>
                </a:r>
                <a:r>
                  <a:rPr lang="es-MX" sz="1200" b="0" i="0" smtClean="0">
                    <a:solidFill>
                      <a:schemeClr val="tx1"/>
                    </a:solidFill>
                    <a:latin typeface="Cambria Math" panose="02040503050406030204" pitchFamily="18" charset="0"/>
                    <a:ea typeface="Cambria Math" panose="02040503050406030204" pitchFamily="18" charset="0"/>
                  </a:rPr>
                  <a:t>𝑘</a:t>
                </a:r>
                <a:r>
                  <a:rPr lang="en-US" sz="1200" b="0" i="0">
                    <a:solidFill>
                      <a:schemeClr val="tx1"/>
                    </a:solidFill>
                    <a:latin typeface="Cambria Math" panose="02040503050406030204" pitchFamily="18" charset="0"/>
                    <a:ea typeface="Cambria Math" panose="02040503050406030204" pitchFamily="18" charset="0"/>
                  </a:rPr>
                  <a:t>_</a:t>
                </a:r>
                <a:r>
                  <a:rPr lang="es-MX" sz="1200" b="0" i="0" smtClean="0">
                    <a:solidFill>
                      <a:schemeClr val="tx1"/>
                    </a:solidFill>
                    <a:latin typeface="Cambria Math" panose="02040503050406030204" pitchFamily="18" charset="0"/>
                    <a:ea typeface="Cambria Math" panose="02040503050406030204" pitchFamily="18" charset="0"/>
                  </a:rPr>
                  <a:t>2</a:t>
                </a:r>
                <a:r>
                  <a:rPr lang="es-MX" sz="1200" b="0" i="0">
                    <a:solidFill>
                      <a:schemeClr val="tx1"/>
                    </a:solidFill>
                    <a:latin typeface="Cambria Math" panose="02040503050406030204" pitchFamily="18" charset="0"/>
                  </a:rPr>
                  <a:t>=0.</a:t>
                </a:r>
                <a:r>
                  <a:rPr lang="es-MX" sz="1200" b="0" i="0" smtClean="0">
                    <a:solidFill>
                      <a:schemeClr val="tx1"/>
                    </a:solidFill>
                    <a:latin typeface="Cambria Math" panose="02040503050406030204" pitchFamily="18" charset="0"/>
                  </a:rPr>
                  <a:t>4</a:t>
                </a:r>
                <a:r>
                  <a:rPr lang="en-US" sz="1200" kern="1200" dirty="0" smtClean="0">
                    <a:solidFill>
                      <a:schemeClr val="tx1"/>
                    </a:solidFill>
                    <a:latin typeface="+mn-lt"/>
                    <a:ea typeface="+mn-ea"/>
                    <a:cs typeface="+mn-cs"/>
                  </a:rPr>
                  <a:t>,</a:t>
                </a:r>
                <a:r>
                  <a:rPr lang="en-US" sz="1200" kern="1200" dirty="0">
                    <a:solidFill>
                      <a:schemeClr val="tx1"/>
                    </a:solidFill>
                    <a:latin typeface="+mn-lt"/>
                    <a:ea typeface="+mn-ea"/>
                    <a:cs typeface="+mn-cs"/>
                  </a:rPr>
                  <a:t> </a:t>
                </a:r>
                <a:r>
                  <a:rPr lang="es-MX" sz="1200" b="0" i="0" smtClean="0">
                    <a:solidFill>
                      <a:schemeClr val="tx1"/>
                    </a:solidFill>
                    <a:latin typeface="Cambria Math" panose="02040503050406030204" pitchFamily="18" charset="0"/>
                    <a:ea typeface="Cambria Math" panose="02040503050406030204" pitchFamily="18" charset="0"/>
                  </a:rPr>
                  <a:t>𝑘</a:t>
                </a:r>
                <a:r>
                  <a:rPr lang="en-US" sz="1200" b="0" i="0">
                    <a:solidFill>
                      <a:schemeClr val="tx1"/>
                    </a:solidFill>
                    <a:latin typeface="Cambria Math" panose="02040503050406030204" pitchFamily="18" charset="0"/>
                    <a:ea typeface="Cambria Math" panose="02040503050406030204" pitchFamily="18" charset="0"/>
                  </a:rPr>
                  <a:t>_</a:t>
                </a:r>
                <a:r>
                  <a:rPr lang="es-MX" sz="1200" b="0" i="0" smtClean="0">
                    <a:solidFill>
                      <a:schemeClr val="tx1"/>
                    </a:solidFill>
                    <a:latin typeface="Cambria Math" panose="02040503050406030204" pitchFamily="18" charset="0"/>
                    <a:ea typeface="Cambria Math" panose="02040503050406030204" pitchFamily="18" charset="0"/>
                  </a:rPr>
                  <a:t>3</a:t>
                </a:r>
                <a:r>
                  <a:rPr lang="es-MX" sz="1200" b="0" i="0">
                    <a:solidFill>
                      <a:schemeClr val="tx1"/>
                    </a:solidFill>
                    <a:latin typeface="Cambria Math" panose="02040503050406030204" pitchFamily="18" charset="0"/>
                  </a:rPr>
                  <a:t>=0.</a:t>
                </a:r>
                <a:r>
                  <a:rPr lang="es-MX" sz="1200" b="0" i="0" smtClean="0">
                    <a:solidFill>
                      <a:schemeClr val="tx1"/>
                    </a:solidFill>
                    <a:latin typeface="Cambria Math" panose="02040503050406030204" pitchFamily="18" charset="0"/>
                  </a:rPr>
                  <a:t>3</a:t>
                </a:r>
                <a:endParaRPr lang="en-US" baseline="0" dirty="0" smtClean="0"/>
              </a:p>
            </p:txBody>
          </p:sp>
        </mc:Fallback>
      </mc:AlternateContent>
      <p:sp>
        <p:nvSpPr>
          <p:cNvPr id="4" name="Marcador de número de diapositiva 3"/>
          <p:cNvSpPr>
            <a:spLocks noGrp="1"/>
          </p:cNvSpPr>
          <p:nvPr>
            <p:ph type="sldNum" sz="quarter" idx="10"/>
          </p:nvPr>
        </p:nvSpPr>
        <p:spPr/>
        <p:txBody>
          <a:bodyPr/>
          <a:lstStyle/>
          <a:p>
            <a:fld id="{27DEB697-863E-4E96-AF21-307D0EF18338}" type="slidenum">
              <a:rPr lang="en-US" smtClean="0"/>
              <a:t>14</a:t>
            </a:fld>
            <a:endParaRPr lang="en-US"/>
          </a:p>
        </p:txBody>
      </p:sp>
    </p:spTree>
    <p:extLst>
      <p:ext uri="{BB962C8B-B14F-4D97-AF65-F5344CB8AC3E}">
        <p14:creationId xmlns:p14="http://schemas.microsoft.com/office/powerpoint/2010/main" val="33810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As</a:t>
            </a:r>
            <a:r>
              <a:rPr lang="en-US" baseline="0" dirty="0" smtClean="0"/>
              <a:t> the figure shows the pressure between compartments decreases, </a:t>
            </a:r>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15</a:t>
            </a:fld>
            <a:endParaRPr lang="en-US"/>
          </a:p>
        </p:txBody>
      </p:sp>
    </p:spTree>
    <p:extLst>
      <p:ext uri="{BB962C8B-B14F-4D97-AF65-F5344CB8AC3E}">
        <p14:creationId xmlns:p14="http://schemas.microsoft.com/office/powerpoint/2010/main" val="1662679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dirty="0" smtClean="0"/>
                  <a:t>We implement the multi compartment</a:t>
                </a:r>
                <a:r>
                  <a:rPr lang="en-US" baseline="0" dirty="0" smtClean="0"/>
                  <a:t> Darcy model in a real left ventricle geometry</a:t>
                </a:r>
              </a:p>
              <a:p>
                <a:r>
                  <a:rPr lang="en-US" baseline="0" dirty="0" smtClean="0"/>
                  <a:t>A real pressure field was applied, the time course pressure versus time is shown in the top figure</a:t>
                </a:r>
              </a:p>
              <a:p>
                <a:r>
                  <a:rPr lang="en-US" baseline="0" dirty="0" smtClean="0"/>
                  <a:t>A set of random markers was used as an input, this data points represent the location of the branching of coronary system in the myocardium.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permeability constants were set as follows: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𝑘</m:t>
                        </m:r>
                      </m:e>
                      <m:sub>
                        <m:r>
                          <a:rPr lang="es-MX" sz="1200" i="1">
                            <a:solidFill>
                              <a:schemeClr val="tx1"/>
                            </a:solidFill>
                            <a:latin typeface="Cambria Math" panose="02040503050406030204" pitchFamily="18" charset="0"/>
                          </a:rPr>
                          <m:t>1</m:t>
                        </m:r>
                      </m:sub>
                    </m:sSub>
                    <m:r>
                      <a:rPr lang="es-MX" sz="1200" i="1">
                        <a:solidFill>
                          <a:schemeClr val="tx1"/>
                        </a:solidFill>
                        <a:latin typeface="Cambria Math" panose="02040503050406030204" pitchFamily="18" charset="0"/>
                      </a:rPr>
                      <m:t>=0.5</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𝑘</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s-MX" sz="1200" i="1">
                        <a:solidFill>
                          <a:schemeClr val="tx1"/>
                        </a:solidFill>
                        <a:latin typeface="Cambria Math" panose="02040503050406030204" pitchFamily="18" charset="0"/>
                      </a:rPr>
                      <m:t>=0.4</m:t>
                    </m:r>
                  </m:oMath>
                </a14:m>
                <a:r>
                  <a:rPr lang="en-US" sz="1200" kern="1200" dirty="0">
                    <a:solidFill>
                      <a:schemeClr val="tx1"/>
                    </a:solidFill>
                    <a:latin typeface="+mn-lt"/>
                    <a:ea typeface="+mn-ea"/>
                    <a:cs typeface="+mn-cs"/>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𝑘</m:t>
                        </m:r>
                      </m:e>
                      <m:sub>
                        <m:r>
                          <a:rPr lang="en-US" sz="1200" b="0" i="1" smtClean="0">
                            <a:solidFill>
                              <a:schemeClr val="tx1"/>
                            </a:solidFill>
                            <a:latin typeface="Cambria Math" panose="02040503050406030204" pitchFamily="18" charset="0"/>
                            <a:ea typeface="Cambria Math" panose="02040503050406030204" pitchFamily="18" charset="0"/>
                          </a:rPr>
                          <m:t>3</m:t>
                        </m:r>
                      </m:sub>
                    </m:sSub>
                    <m:r>
                      <a:rPr lang="es-MX" sz="1200" i="1">
                        <a:solidFill>
                          <a:schemeClr val="tx1"/>
                        </a:solidFill>
                        <a:latin typeface="Cambria Math" panose="02040503050406030204" pitchFamily="18" charset="0"/>
                      </a:rPr>
                      <m:t>=0.3</m:t>
                    </m:r>
                  </m:oMath>
                </a14:m>
                <a:endParaRPr lang="en-US" sz="1200" kern="1200" dirty="0">
                  <a:solidFill>
                    <a:schemeClr val="tx1"/>
                  </a:solidFill>
                  <a:latin typeface="+mn-lt"/>
                  <a:ea typeface="+mn-ea"/>
                  <a:cs typeface="+mn-cs"/>
                </a:endParaRPr>
              </a:p>
              <a:p>
                <a:endParaRPr lang="en-US" dirty="0"/>
              </a:p>
            </p:txBody>
          </p:sp>
        </mc:Choice>
        <mc:Fallback xmlns="">
          <p:sp>
            <p:nvSpPr>
              <p:cNvPr id="3" name="Marcador de notas 2"/>
              <p:cNvSpPr>
                <a:spLocks noGrp="1"/>
              </p:cNvSpPr>
              <p:nvPr>
                <p:ph type="body" idx="1"/>
              </p:nvPr>
            </p:nvSpPr>
            <p:spPr/>
            <p:txBody>
              <a:bodyPr/>
              <a:lstStyle/>
              <a:p>
                <a:r>
                  <a:rPr lang="en-US" dirty="0" smtClean="0"/>
                  <a:t>We implement the multi compartment</a:t>
                </a:r>
                <a:r>
                  <a:rPr lang="en-US" baseline="0" dirty="0" smtClean="0"/>
                  <a:t> Darcy model in a real left ventricle geometry</a:t>
                </a:r>
              </a:p>
              <a:p>
                <a:r>
                  <a:rPr lang="en-US" baseline="0" dirty="0" smtClean="0"/>
                  <a:t>A real pressure field was applied, the time course pressure versus time is shown in the top figure</a:t>
                </a:r>
              </a:p>
              <a:p>
                <a:r>
                  <a:rPr lang="en-US" baseline="0" dirty="0" smtClean="0"/>
                  <a:t>A set of random markers was used as an input, this data points represent the location of the branching of coronary system in the myocardium.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permeability constants were set as follows: </a:t>
                </a:r>
                <a:r>
                  <a:rPr lang="en-US" sz="1200" b="0" i="0" smtClean="0">
                    <a:solidFill>
                      <a:schemeClr val="tx1"/>
                    </a:solidFill>
                    <a:latin typeface="Cambria Math" panose="02040503050406030204" pitchFamily="18" charset="0"/>
                  </a:rPr>
                  <a:t>𝑘</a:t>
                </a:r>
                <a:r>
                  <a:rPr lang="en-US" sz="1200" b="0" i="0" smtClean="0">
                    <a:solidFill>
                      <a:schemeClr val="tx1"/>
                    </a:solidFill>
                    <a:latin typeface="Cambria Math" panose="02040503050406030204" pitchFamily="18" charset="0"/>
                  </a:rPr>
                  <a:t>_</a:t>
                </a:r>
                <a:r>
                  <a:rPr lang="es-MX" sz="1200" i="0">
                    <a:solidFill>
                      <a:schemeClr val="tx1"/>
                    </a:solidFill>
                    <a:latin typeface="Cambria Math" panose="02040503050406030204" pitchFamily="18" charset="0"/>
                  </a:rPr>
                  <a:t>1=0.5</a:t>
                </a:r>
                <a:r>
                  <a:rPr lang="en-US" sz="1200" i="0">
                    <a:solidFill>
                      <a:schemeClr val="tx1"/>
                    </a:solidFill>
                    <a:latin typeface="Cambria Math" panose="02040503050406030204" pitchFamily="18" charset="0"/>
                  </a:rPr>
                  <a:t>〖</a:t>
                </a:r>
                <a:r>
                  <a:rPr lang="en-US" sz="1200" b="0" i="0" smtClean="0">
                    <a:solidFill>
                      <a:schemeClr val="tx1"/>
                    </a:solidFill>
                    <a:latin typeface="Cambria Math" panose="02040503050406030204" pitchFamily="18" charset="0"/>
                  </a:rPr>
                  <a:t>,  𝑘</a:t>
                </a:r>
                <a:r>
                  <a:rPr lang="en-US" sz="1200" b="0" i="0">
                    <a:solidFill>
                      <a:schemeClr val="tx1"/>
                    </a:solidFill>
                    <a:latin typeface="Cambria Math" panose="02040503050406030204" pitchFamily="18" charset="0"/>
                  </a:rPr>
                  <a:t>〗_</a:t>
                </a:r>
                <a:r>
                  <a:rPr lang="en-US" sz="1200" b="0" i="0" smtClean="0">
                    <a:solidFill>
                      <a:schemeClr val="tx1"/>
                    </a:solidFill>
                    <a:latin typeface="Cambria Math" panose="02040503050406030204" pitchFamily="18" charset="0"/>
                    <a:ea typeface="Cambria Math" panose="02040503050406030204" pitchFamily="18" charset="0"/>
                  </a:rPr>
                  <a:t>2</a:t>
                </a:r>
                <a:r>
                  <a:rPr lang="es-MX" sz="1200" i="0">
                    <a:solidFill>
                      <a:schemeClr val="tx1"/>
                    </a:solidFill>
                    <a:latin typeface="Cambria Math" panose="02040503050406030204" pitchFamily="18" charset="0"/>
                  </a:rPr>
                  <a:t>=0.4</a:t>
                </a:r>
                <a:r>
                  <a:rPr lang="en-US" sz="1200" kern="1200" dirty="0">
                    <a:solidFill>
                      <a:schemeClr val="tx1"/>
                    </a:solidFill>
                    <a:latin typeface="+mn-lt"/>
                    <a:ea typeface="+mn-ea"/>
                    <a:cs typeface="+mn-cs"/>
                  </a:rPr>
                  <a:t>, </a:t>
                </a:r>
                <a:r>
                  <a:rPr lang="en-US" sz="1200" b="0" i="0" smtClean="0">
                    <a:solidFill>
                      <a:schemeClr val="tx1"/>
                    </a:solidFill>
                    <a:latin typeface="Cambria Math" panose="02040503050406030204" pitchFamily="18" charset="0"/>
                  </a:rPr>
                  <a:t>𝑘</a:t>
                </a:r>
                <a:r>
                  <a:rPr lang="en-US" sz="1200" b="0" i="0">
                    <a:solidFill>
                      <a:schemeClr val="tx1"/>
                    </a:solidFill>
                    <a:latin typeface="Cambria Math" panose="02040503050406030204" pitchFamily="18" charset="0"/>
                  </a:rPr>
                  <a:t>_</a:t>
                </a:r>
                <a:r>
                  <a:rPr lang="en-US" sz="1200" b="0" i="0" smtClean="0">
                    <a:solidFill>
                      <a:schemeClr val="tx1"/>
                    </a:solidFill>
                    <a:latin typeface="Cambria Math" panose="02040503050406030204" pitchFamily="18" charset="0"/>
                    <a:ea typeface="Cambria Math" panose="02040503050406030204" pitchFamily="18" charset="0"/>
                  </a:rPr>
                  <a:t>3</a:t>
                </a:r>
                <a:r>
                  <a:rPr lang="es-MX" sz="1200" i="0">
                    <a:solidFill>
                      <a:schemeClr val="tx1"/>
                    </a:solidFill>
                    <a:latin typeface="Cambria Math" panose="02040503050406030204" pitchFamily="18" charset="0"/>
                  </a:rPr>
                  <a:t>=0.3</a:t>
                </a:r>
                <a:endParaRPr lang="en-US" sz="1200" kern="1200" dirty="0">
                  <a:solidFill>
                    <a:schemeClr val="tx1"/>
                  </a:solidFill>
                  <a:latin typeface="+mn-lt"/>
                  <a:ea typeface="+mn-ea"/>
                  <a:cs typeface="+mn-cs"/>
                </a:endParaRPr>
              </a:p>
              <a:p>
                <a:endParaRPr lang="en-US" dirty="0"/>
              </a:p>
            </p:txBody>
          </p:sp>
        </mc:Fallback>
      </mc:AlternateContent>
      <p:sp>
        <p:nvSpPr>
          <p:cNvPr id="4" name="Marcador de número de diapositiva 3"/>
          <p:cNvSpPr>
            <a:spLocks noGrp="1"/>
          </p:cNvSpPr>
          <p:nvPr>
            <p:ph type="sldNum" sz="quarter" idx="10"/>
          </p:nvPr>
        </p:nvSpPr>
        <p:spPr/>
        <p:txBody>
          <a:bodyPr/>
          <a:lstStyle/>
          <a:p>
            <a:fld id="{27DEB697-863E-4E96-AF21-307D0EF18338}" type="slidenum">
              <a:rPr lang="en-US" smtClean="0"/>
              <a:t>16</a:t>
            </a:fld>
            <a:endParaRPr lang="en-US"/>
          </a:p>
        </p:txBody>
      </p:sp>
    </p:spTree>
    <p:extLst>
      <p:ext uri="{BB962C8B-B14F-4D97-AF65-F5344CB8AC3E}">
        <p14:creationId xmlns:p14="http://schemas.microsoft.com/office/powerpoint/2010/main" val="294704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17</a:t>
            </a:fld>
            <a:endParaRPr lang="en-US"/>
          </a:p>
        </p:txBody>
      </p:sp>
    </p:spTree>
    <p:extLst>
      <p:ext uri="{BB962C8B-B14F-4D97-AF65-F5344CB8AC3E}">
        <p14:creationId xmlns:p14="http://schemas.microsoft.com/office/powerpoint/2010/main" val="134384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18</a:t>
            </a:fld>
            <a:endParaRPr lang="en-US"/>
          </a:p>
        </p:txBody>
      </p:sp>
    </p:spTree>
    <p:extLst>
      <p:ext uri="{BB962C8B-B14F-4D97-AF65-F5344CB8AC3E}">
        <p14:creationId xmlns:p14="http://schemas.microsoft.com/office/powerpoint/2010/main" val="2961904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19</a:t>
            </a:fld>
            <a:endParaRPr lang="en-US"/>
          </a:p>
        </p:txBody>
      </p:sp>
    </p:spTree>
    <p:extLst>
      <p:ext uri="{BB962C8B-B14F-4D97-AF65-F5344CB8AC3E}">
        <p14:creationId xmlns:p14="http://schemas.microsoft.com/office/powerpoint/2010/main" val="404273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a:t>
            </a:fld>
            <a:endParaRPr lang="en-US"/>
          </a:p>
        </p:txBody>
      </p:sp>
    </p:spTree>
    <p:extLst>
      <p:ext uri="{BB962C8B-B14F-4D97-AF65-F5344CB8AC3E}">
        <p14:creationId xmlns:p14="http://schemas.microsoft.com/office/powerpoint/2010/main" val="89563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20</a:t>
            </a:fld>
            <a:endParaRPr lang="en-US"/>
          </a:p>
        </p:txBody>
      </p:sp>
    </p:spTree>
    <p:extLst>
      <p:ext uri="{BB962C8B-B14F-4D97-AF65-F5344CB8AC3E}">
        <p14:creationId xmlns:p14="http://schemas.microsoft.com/office/powerpoint/2010/main" val="3081727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21</a:t>
            </a:fld>
            <a:endParaRPr lang="en-US"/>
          </a:p>
        </p:txBody>
      </p:sp>
    </p:spTree>
    <p:extLst>
      <p:ext uri="{BB962C8B-B14F-4D97-AF65-F5344CB8AC3E}">
        <p14:creationId xmlns:p14="http://schemas.microsoft.com/office/powerpoint/2010/main" val="2814715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22</a:t>
            </a:fld>
            <a:endParaRPr lang="en-US"/>
          </a:p>
        </p:txBody>
      </p:sp>
    </p:spTree>
    <p:extLst>
      <p:ext uri="{BB962C8B-B14F-4D97-AF65-F5344CB8AC3E}">
        <p14:creationId xmlns:p14="http://schemas.microsoft.com/office/powerpoint/2010/main" val="2574990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23</a:t>
            </a:fld>
            <a:endParaRPr lang="en-US"/>
          </a:p>
        </p:txBody>
      </p:sp>
    </p:spTree>
    <p:extLst>
      <p:ext uri="{BB962C8B-B14F-4D97-AF65-F5344CB8AC3E}">
        <p14:creationId xmlns:p14="http://schemas.microsoft.com/office/powerpoint/2010/main" val="572074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24</a:t>
            </a:fld>
            <a:endParaRPr lang="en-US"/>
          </a:p>
        </p:txBody>
      </p:sp>
    </p:spTree>
    <p:extLst>
      <p:ext uri="{BB962C8B-B14F-4D97-AF65-F5344CB8AC3E}">
        <p14:creationId xmlns:p14="http://schemas.microsoft.com/office/powerpoint/2010/main" val="1019867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25</a:t>
            </a:fld>
            <a:endParaRPr lang="en-US"/>
          </a:p>
        </p:txBody>
      </p:sp>
    </p:spTree>
    <p:extLst>
      <p:ext uri="{BB962C8B-B14F-4D97-AF65-F5344CB8AC3E}">
        <p14:creationId xmlns:p14="http://schemas.microsoft.com/office/powerpoint/2010/main" val="221557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26</a:t>
            </a:fld>
            <a:endParaRPr lang="en-US"/>
          </a:p>
        </p:txBody>
      </p:sp>
    </p:spTree>
    <p:extLst>
      <p:ext uri="{BB962C8B-B14F-4D97-AF65-F5344CB8AC3E}">
        <p14:creationId xmlns:p14="http://schemas.microsoft.com/office/powerpoint/2010/main" val="294369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27</a:t>
            </a:fld>
            <a:endParaRPr lang="en-US"/>
          </a:p>
        </p:txBody>
      </p:sp>
    </p:spTree>
    <p:extLst>
      <p:ext uri="{BB962C8B-B14F-4D97-AF65-F5344CB8AC3E}">
        <p14:creationId xmlns:p14="http://schemas.microsoft.com/office/powerpoint/2010/main" val="345034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dirty="0" smtClean="0"/>
              <a:t>The outline of our presentation will cover:</a:t>
            </a:r>
            <a:r>
              <a:rPr lang="en-US" baseline="0" dirty="0" smtClean="0"/>
              <a:t> </a:t>
            </a:r>
          </a:p>
          <a:p>
            <a:pPr marL="0" indent="0">
              <a:buFont typeface="Arial" panose="020B0604020202020204" pitchFamily="34" charset="0"/>
              <a:buNone/>
            </a:pPr>
            <a:r>
              <a:rPr lang="en-US" baseline="0" dirty="0" smtClean="0"/>
              <a:t>A brief introduction of the coronary system</a:t>
            </a:r>
          </a:p>
          <a:p>
            <a:pPr marL="0" indent="0">
              <a:buFont typeface="Arial" panose="020B0604020202020204" pitchFamily="34" charset="0"/>
              <a:buNone/>
            </a:pPr>
            <a:r>
              <a:rPr lang="en-US" baseline="0" dirty="0" smtClean="0"/>
              <a:t>The implementation of regional perfusion by porous media flow</a:t>
            </a:r>
          </a:p>
          <a:p>
            <a:pPr marL="0" indent="0">
              <a:buFont typeface="Arial" panose="020B0604020202020204" pitchFamily="34" charset="0"/>
              <a:buNone/>
            </a:pPr>
            <a:r>
              <a:rPr lang="en-US" sz="1200" dirty="0" smtClean="0"/>
              <a:t>Multi Compartment Mathematical Model </a:t>
            </a:r>
          </a:p>
          <a:p>
            <a:pPr marL="0" indent="0">
              <a:buFont typeface="Arial" panose="020B0604020202020204" pitchFamily="34" charset="0"/>
              <a:buNone/>
            </a:pPr>
            <a:r>
              <a:rPr lang="en-US" sz="1200" dirty="0" smtClean="0"/>
              <a:t>And</a:t>
            </a:r>
            <a:r>
              <a:rPr lang="en-US" sz="1200" baseline="0" dirty="0" smtClean="0"/>
              <a:t> finally the implementation in a real left ventricle geometry</a:t>
            </a:r>
            <a:endParaRPr lang="en-US" sz="1200" dirty="0" smtClean="0"/>
          </a:p>
          <a:p>
            <a:pPr marL="0" indent="0">
              <a:buFont typeface="Arial" panose="020B0604020202020204" pitchFamily="34" charset="0"/>
              <a:buNone/>
            </a:pPr>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3</a:t>
            </a:fld>
            <a:endParaRPr lang="en-US"/>
          </a:p>
        </p:txBody>
      </p:sp>
    </p:spTree>
    <p:extLst>
      <p:ext uri="{BB962C8B-B14F-4D97-AF65-F5344CB8AC3E}">
        <p14:creationId xmlns:p14="http://schemas.microsoft.com/office/powerpoint/2010/main" val="1939837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4</a:t>
            </a:fld>
            <a:endParaRPr lang="en-US"/>
          </a:p>
        </p:txBody>
      </p:sp>
    </p:spTree>
    <p:extLst>
      <p:ext uri="{BB962C8B-B14F-4D97-AF65-F5344CB8AC3E}">
        <p14:creationId xmlns:p14="http://schemas.microsoft.com/office/powerpoint/2010/main" val="164255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5</a:t>
            </a:fld>
            <a:endParaRPr lang="en-US"/>
          </a:p>
        </p:txBody>
      </p:sp>
    </p:spTree>
    <p:extLst>
      <p:ext uri="{BB962C8B-B14F-4D97-AF65-F5344CB8AC3E}">
        <p14:creationId xmlns:p14="http://schemas.microsoft.com/office/powerpoint/2010/main" val="415477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6</a:t>
            </a:fld>
            <a:endParaRPr lang="en-US"/>
          </a:p>
        </p:txBody>
      </p:sp>
    </p:spTree>
    <p:extLst>
      <p:ext uri="{BB962C8B-B14F-4D97-AF65-F5344CB8AC3E}">
        <p14:creationId xmlns:p14="http://schemas.microsoft.com/office/powerpoint/2010/main" val="161567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7</a:t>
            </a:fld>
            <a:endParaRPr lang="en-US"/>
          </a:p>
        </p:txBody>
      </p:sp>
    </p:spTree>
    <p:extLst>
      <p:ext uri="{BB962C8B-B14F-4D97-AF65-F5344CB8AC3E}">
        <p14:creationId xmlns:p14="http://schemas.microsoft.com/office/powerpoint/2010/main" val="205251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8</a:t>
            </a:fld>
            <a:endParaRPr lang="en-US"/>
          </a:p>
        </p:txBody>
      </p:sp>
    </p:spTree>
    <p:extLst>
      <p:ext uri="{BB962C8B-B14F-4D97-AF65-F5344CB8AC3E}">
        <p14:creationId xmlns:p14="http://schemas.microsoft.com/office/powerpoint/2010/main" val="353675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9</a:t>
            </a:fld>
            <a:endParaRPr lang="en-US"/>
          </a:p>
        </p:txBody>
      </p:sp>
    </p:spTree>
    <p:extLst>
      <p:ext uri="{BB962C8B-B14F-4D97-AF65-F5344CB8AC3E}">
        <p14:creationId xmlns:p14="http://schemas.microsoft.com/office/powerpoint/2010/main" val="310800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4" name="Marcador de fecha 3"/>
          <p:cNvSpPr>
            <a:spLocks noGrp="1"/>
          </p:cNvSpPr>
          <p:nvPr>
            <p:ph type="dt" sz="half" idx="10"/>
          </p:nvPr>
        </p:nvSpPr>
        <p:spPr/>
        <p:txBody>
          <a:bodyPr/>
          <a:lstStyle/>
          <a:p>
            <a:fld id="{5AB9BAC1-33D8-40E9-BBCB-B1019F1F0A35}"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5677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A175E238-A149-46D1-8D3F-0001E113AAE2}"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7294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E21CFBE-4747-4A53-B283-A046D49F1044}"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0658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2B76F69F-CD4A-4CBE-8934-CE5F2CE9DB5B}"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89524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2D44A8C-97CB-4279-A091-B6390E4F604F}"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26637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00003C32-6E6C-4397-9C84-718A001918D9}"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92947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CF74C0A0-D333-490F-99B4-91F49F7C0575}" type="datetime1">
              <a:rPr lang="en-US" smtClean="0"/>
              <a:t>8/16/2018</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60148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A3CF7521-AD4B-4E8C-A727-6EA12BE99CFD}" type="datetime1">
              <a:rPr lang="en-US" smtClean="0"/>
              <a:t>8/16/2018</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65184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BBB9202-2CA8-4004-88AC-7E5865CCD702}" type="datetime1">
              <a:rPr lang="en-US" smtClean="0"/>
              <a:t>8/16/2018</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515210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8A8306-6E53-46B7-8417-DB9094AF5DA0}"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72290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5FCD38E-52CB-4B7D-B100-308FC184F7C1}"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4369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D9C41-EE95-4815-806E-981A6EFC6F84}" type="datetime1">
              <a:rPr lang="en-US" smtClean="0"/>
              <a:t>8/16/2018</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EA5A5-F449-456E-B444-A91810689C1F}" type="slidenum">
              <a:rPr lang="en-US" smtClean="0"/>
              <a:t>‹Nº›</a:t>
            </a:fld>
            <a:endParaRPr lang="en-US"/>
          </a:p>
        </p:txBody>
      </p:sp>
    </p:spTree>
    <p:extLst>
      <p:ext uri="{BB962C8B-B14F-4D97-AF65-F5344CB8AC3E}">
        <p14:creationId xmlns:p14="http://schemas.microsoft.com/office/powerpoint/2010/main" val="80010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0.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microsoft.com/office/2007/relationships/media" Target="../media/media2.mp4"/><Relationship Id="rId7"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55.png"/><Relationship Id="rId5" Type="http://schemas.microsoft.com/office/2007/relationships/media" Target="../media/media3.mp4"/><Relationship Id="rId10" Type="http://schemas.openxmlformats.org/officeDocument/2006/relationships/image" Target="../media/image54.png"/><Relationship Id="rId4" Type="http://schemas.openxmlformats.org/officeDocument/2006/relationships/video" Target="../media/media2.mp4"/><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5.mp4"/><Relationship Id="rId7"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60.png"/><Relationship Id="rId5" Type="http://schemas.microsoft.com/office/2007/relationships/media" Target="../media/media6.mp4"/><Relationship Id="rId10" Type="http://schemas.openxmlformats.org/officeDocument/2006/relationships/image" Target="../media/image59.png"/><Relationship Id="rId4" Type="http://schemas.openxmlformats.org/officeDocument/2006/relationships/video" Target="../media/media5.mp4"/><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video" Target="../media/media1.mp4"/><Relationship Id="rId13" Type="http://schemas.openxmlformats.org/officeDocument/2006/relationships/slideLayout" Target="../slideLayouts/slideLayout1.xml"/><Relationship Id="rId18" Type="http://schemas.openxmlformats.org/officeDocument/2006/relationships/image" Target="../media/image53.png"/><Relationship Id="rId3" Type="http://schemas.microsoft.com/office/2007/relationships/media" Target="../media/media5.mp4"/><Relationship Id="rId7" Type="http://schemas.microsoft.com/office/2007/relationships/media" Target="../media/media1.mp4"/><Relationship Id="rId12" Type="http://schemas.openxmlformats.org/officeDocument/2006/relationships/video" Target="../media/media3.mp4"/><Relationship Id="rId17" Type="http://schemas.openxmlformats.org/officeDocument/2006/relationships/image" Target="../media/image60.png"/><Relationship Id="rId2" Type="http://schemas.openxmlformats.org/officeDocument/2006/relationships/video" Target="../media/media4.mp4"/><Relationship Id="rId16" Type="http://schemas.openxmlformats.org/officeDocument/2006/relationships/image" Target="../media/image59.png"/><Relationship Id="rId20" Type="http://schemas.openxmlformats.org/officeDocument/2006/relationships/image" Target="../media/image55.png"/><Relationship Id="rId1" Type="http://schemas.microsoft.com/office/2007/relationships/media" Target="../media/media4.mp4"/><Relationship Id="rId6" Type="http://schemas.openxmlformats.org/officeDocument/2006/relationships/video" Target="../media/media6.mp4"/><Relationship Id="rId11" Type="http://schemas.microsoft.com/office/2007/relationships/media" Target="../media/media3.mp4"/><Relationship Id="rId5" Type="http://schemas.microsoft.com/office/2007/relationships/media" Target="../media/media6.mp4"/><Relationship Id="rId15" Type="http://schemas.openxmlformats.org/officeDocument/2006/relationships/image" Target="../media/image58.png"/><Relationship Id="rId10" Type="http://schemas.openxmlformats.org/officeDocument/2006/relationships/video" Target="../media/media2.mp4"/><Relationship Id="rId19" Type="http://schemas.openxmlformats.org/officeDocument/2006/relationships/image" Target="../media/image54.png"/><Relationship Id="rId4" Type="http://schemas.openxmlformats.org/officeDocument/2006/relationships/video" Target="../media/media5.mp4"/><Relationship Id="rId9" Type="http://schemas.microsoft.com/office/2007/relationships/media" Target="../media/media2.mp4"/><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microsoft.com/office/2007/relationships/media" Target="../media/media8.mp4"/><Relationship Id="rId7"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64.png"/><Relationship Id="rId5" Type="http://schemas.microsoft.com/office/2007/relationships/media" Target="../media/media9.mp4"/><Relationship Id="rId10" Type="http://schemas.openxmlformats.org/officeDocument/2006/relationships/image" Target="../media/image63.png"/><Relationship Id="rId4" Type="http://schemas.openxmlformats.org/officeDocument/2006/relationships/video" Target="../media/media8.mp4"/><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slideLayout" Target="../slideLayouts/slideLayout1.xml"/><Relationship Id="rId18" Type="http://schemas.openxmlformats.org/officeDocument/2006/relationships/image" Target="../media/image62.png"/><Relationship Id="rId3" Type="http://schemas.microsoft.com/office/2007/relationships/media" Target="../media/media2.mp4"/><Relationship Id="rId7" Type="http://schemas.microsoft.com/office/2007/relationships/media" Target="../media/media7.mp4"/><Relationship Id="rId12" Type="http://schemas.openxmlformats.org/officeDocument/2006/relationships/video" Target="../media/media9.mp4"/><Relationship Id="rId17" Type="http://schemas.openxmlformats.org/officeDocument/2006/relationships/image" Target="../media/image55.png"/><Relationship Id="rId2" Type="http://schemas.openxmlformats.org/officeDocument/2006/relationships/video" Target="../media/media1.mp4"/><Relationship Id="rId16" Type="http://schemas.openxmlformats.org/officeDocument/2006/relationships/image" Target="../media/image54.png"/><Relationship Id="rId20" Type="http://schemas.openxmlformats.org/officeDocument/2006/relationships/image" Target="../media/image64.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9.mp4"/><Relationship Id="rId5" Type="http://schemas.microsoft.com/office/2007/relationships/media" Target="../media/media3.mp4"/><Relationship Id="rId15" Type="http://schemas.openxmlformats.org/officeDocument/2006/relationships/image" Target="../media/image53.png"/><Relationship Id="rId10" Type="http://schemas.openxmlformats.org/officeDocument/2006/relationships/video" Target="../media/media8.mp4"/><Relationship Id="rId19" Type="http://schemas.openxmlformats.org/officeDocument/2006/relationships/image" Target="../media/image63.png"/><Relationship Id="rId4" Type="http://schemas.openxmlformats.org/officeDocument/2006/relationships/video" Target="../media/media2.mp4"/><Relationship Id="rId9" Type="http://schemas.microsoft.com/office/2007/relationships/media" Target="../media/media8.mp4"/><Relationship Id="rId1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440" y="1518588"/>
            <a:ext cx="6504305" cy="4940428"/>
          </a:xfrm>
          <a:prstGeom prst="rect">
            <a:avLst/>
          </a:prstGeom>
        </p:spPr>
      </p:pic>
      <p:sp>
        <p:nvSpPr>
          <p:cNvPr id="12" name="Rectángulo 11"/>
          <p:cNvSpPr/>
          <p:nvPr/>
        </p:nvSpPr>
        <p:spPr>
          <a:xfrm>
            <a:off x="376799" y="350807"/>
            <a:ext cx="9491101" cy="830997"/>
          </a:xfrm>
          <a:prstGeom prst="rect">
            <a:avLst/>
          </a:prstGeom>
        </p:spPr>
        <p:txBody>
          <a:bodyPr wrap="square">
            <a:spAutoFit/>
          </a:bodyPr>
          <a:lstStyle/>
          <a:p>
            <a:r>
              <a:rPr lang="en-US" sz="2400" b="1" dirty="0"/>
              <a:t>610,000 people</a:t>
            </a:r>
            <a:r>
              <a:rPr lang="en-US" sz="2400" dirty="0"/>
              <a:t> die of heart disease in the United States every </a:t>
            </a:r>
            <a:r>
              <a:rPr lang="en-US" sz="2400" dirty="0" smtClean="0"/>
              <a:t>year </a:t>
            </a:r>
          </a:p>
          <a:p>
            <a:r>
              <a:rPr lang="en-US" sz="2400" dirty="0" smtClean="0"/>
              <a:t>That is</a:t>
            </a:r>
            <a:r>
              <a:rPr lang="en-US" sz="2400" dirty="0"/>
              <a:t> </a:t>
            </a:r>
            <a:r>
              <a:rPr lang="en-US" sz="2400" b="1" dirty="0"/>
              <a:t>1 in every 4 deaths</a:t>
            </a:r>
            <a:r>
              <a:rPr lang="en-US" sz="2400" dirty="0"/>
              <a:t>.</a:t>
            </a:r>
            <a:endParaRPr lang="en-US" sz="2400" b="0" i="0" dirty="0">
              <a:solidFill>
                <a:srgbClr val="000000"/>
              </a:solidFill>
              <a:effectLst/>
              <a:latin typeface="Lato"/>
            </a:endParaRPr>
          </a:p>
        </p:txBody>
      </p:sp>
    </p:spTree>
    <p:extLst>
      <p:ext uri="{BB962C8B-B14F-4D97-AF65-F5344CB8AC3E}">
        <p14:creationId xmlns:p14="http://schemas.microsoft.com/office/powerpoint/2010/main" val="760972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lnSpc>
                <a:spcPct val="100000"/>
              </a:lnSpc>
              <a:spcBef>
                <a:spcPts val="0"/>
              </a:spcBef>
            </a:pPr>
            <a:r>
              <a:rPr lang="en-US" sz="2000" dirty="0">
                <a:solidFill>
                  <a:srgbClr val="000000"/>
                </a:solidFill>
              </a:rPr>
              <a:t>Coronary heart disease </a:t>
            </a:r>
            <a:r>
              <a:rPr lang="en-US" sz="2000" dirty="0" smtClean="0">
                <a:solidFill>
                  <a:srgbClr val="000000"/>
                </a:solidFill>
              </a:rPr>
              <a:t>is </a:t>
            </a:r>
            <a:r>
              <a:rPr lang="en-US" sz="2000" dirty="0">
                <a:solidFill>
                  <a:srgbClr val="000000"/>
                </a:solidFill>
              </a:rPr>
              <a:t>a disease in which a waxy </a:t>
            </a:r>
            <a:r>
              <a:rPr lang="en-US" sz="2000" dirty="0" smtClean="0">
                <a:solidFill>
                  <a:srgbClr val="000000"/>
                </a:solidFill>
              </a:rPr>
              <a:t>substance </a:t>
            </a:r>
          </a:p>
          <a:p>
            <a:pPr algn="l">
              <a:lnSpc>
                <a:spcPct val="100000"/>
              </a:lnSpc>
              <a:spcBef>
                <a:spcPts val="0"/>
              </a:spcBef>
            </a:pPr>
            <a:r>
              <a:rPr lang="en-US" sz="2000" dirty="0" smtClean="0">
                <a:solidFill>
                  <a:srgbClr val="000000"/>
                </a:solidFill>
              </a:rPr>
              <a:t>builds </a:t>
            </a:r>
            <a:r>
              <a:rPr lang="en-US" sz="2000" dirty="0">
                <a:solidFill>
                  <a:srgbClr val="000000"/>
                </a:solidFill>
              </a:rPr>
              <a:t>up inside the coronary arteries. </a:t>
            </a:r>
            <a:endParaRPr lang="en-US" sz="2000" dirty="0" smtClean="0">
              <a:solidFill>
                <a:srgbClr val="000000"/>
              </a:solidFill>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10</a:t>
            </a:fld>
            <a:endParaRPr lang="en-US"/>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3239" y="1823522"/>
            <a:ext cx="2315295" cy="3490395"/>
          </a:xfrm>
          <a:prstGeom prst="rect">
            <a:avLst/>
          </a:prstGeom>
        </p:spPr>
      </p:pic>
      <p:sp>
        <p:nvSpPr>
          <p:cNvPr id="14" name="CuadroTexto 13"/>
          <p:cNvSpPr txBox="1"/>
          <p:nvPr/>
        </p:nvSpPr>
        <p:spPr>
          <a:xfrm>
            <a:off x="1524000" y="5490858"/>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Resin cast of blood vessels</a:t>
            </a:r>
            <a:endParaRPr lang="en-US" sz="1600" dirty="0">
              <a:latin typeface="Calibri Light" panose="020F0302020204030204" pitchFamily="34" charset="0"/>
            </a:endParaRPr>
          </a:p>
        </p:txBody>
      </p:sp>
      <p:sp>
        <p:nvSpPr>
          <p:cNvPr id="16" name="Rectángulo 15"/>
          <p:cNvSpPr/>
          <p:nvPr/>
        </p:nvSpPr>
        <p:spPr>
          <a:xfrm>
            <a:off x="5672666" y="3177820"/>
            <a:ext cx="5066454" cy="707886"/>
          </a:xfrm>
          <a:prstGeom prst="rect">
            <a:avLst/>
          </a:prstGeom>
        </p:spPr>
        <p:txBody>
          <a:bodyPr wrap="square">
            <a:spAutoFit/>
          </a:bodyPr>
          <a:lstStyle/>
          <a:p>
            <a:pPr algn="ctr"/>
            <a:r>
              <a:rPr lang="en-US" sz="2000" b="1" i="0" dirty="0" smtClean="0">
                <a:solidFill>
                  <a:srgbClr val="000000"/>
                </a:solidFill>
                <a:effectLst/>
              </a:rPr>
              <a:t>These arteries supply oxygen-rich blood to your heart muscle!</a:t>
            </a:r>
            <a:endParaRPr lang="en-US" sz="2000" b="1" dirty="0"/>
          </a:p>
        </p:txBody>
      </p:sp>
    </p:spTree>
    <p:extLst>
      <p:ext uri="{BB962C8B-B14F-4D97-AF65-F5344CB8AC3E}">
        <p14:creationId xmlns:p14="http://schemas.microsoft.com/office/powerpoint/2010/main" val="541480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2160677"/>
          </a:xfrm>
        </p:spPr>
        <p:txBody>
          <a:bodyPr>
            <a:normAutofit/>
          </a:bodyPr>
          <a:lstStyle/>
          <a:p>
            <a:pPr algn="l"/>
            <a:r>
              <a:rPr lang="en-US" sz="2000" dirty="0" smtClean="0"/>
              <a:t>Computational </a:t>
            </a:r>
            <a:r>
              <a:rPr lang="en-US" sz="2000" dirty="0"/>
              <a:t>modelling of the blood supply </a:t>
            </a:r>
            <a:r>
              <a:rPr lang="en-US" sz="2000" dirty="0" smtClean="0"/>
              <a:t>help </a:t>
            </a:r>
            <a:r>
              <a:rPr lang="en-US" sz="2000" dirty="0"/>
              <a:t>us better understand </a:t>
            </a:r>
            <a:br>
              <a:rPr lang="en-US" sz="2000" dirty="0"/>
            </a:br>
            <a:r>
              <a:rPr lang="en-US" sz="2000" dirty="0" smtClean="0"/>
              <a:t>the </a:t>
            </a:r>
            <a:r>
              <a:rPr lang="en-US" sz="2000" dirty="0"/>
              <a:t>mechanisms </a:t>
            </a:r>
            <a:r>
              <a:rPr lang="en-US" sz="2000" dirty="0" smtClean="0"/>
              <a:t>of coronary </a:t>
            </a:r>
            <a:r>
              <a:rPr lang="en-US" sz="2000" dirty="0"/>
              <a:t>heart disease and identify risk </a:t>
            </a:r>
            <a:r>
              <a:rPr lang="en-US" sz="2000" dirty="0" smtClean="0"/>
              <a:t>factors.</a:t>
            </a:r>
          </a:p>
          <a:p>
            <a:pPr algn="l"/>
            <a:endParaRPr lang="en-US" sz="2000" b="1" dirty="0"/>
          </a:p>
          <a:p>
            <a:pPr algn="l"/>
            <a:endParaRPr lang="en-US" sz="2000" b="1" dirty="0" smtClean="0"/>
          </a:p>
          <a:p>
            <a:pPr algn="l"/>
            <a:r>
              <a:rPr lang="en-US" sz="2000" b="1" dirty="0"/>
              <a:t>	</a:t>
            </a:r>
            <a:r>
              <a:rPr lang="en-US" sz="2000" b="1" dirty="0" smtClean="0"/>
              <a:t>Appropriate Modeling is a major challenge</a:t>
            </a:r>
            <a:r>
              <a:rPr lang="en-US" sz="2000" b="1" dirty="0" smtClean="0"/>
              <a:t>!</a:t>
            </a:r>
            <a:endParaRPr lang="en-US"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11</a:t>
            </a:fld>
            <a:endParaRPr lang="en-US"/>
          </a:p>
        </p:txBody>
      </p:sp>
      <p:sp>
        <p:nvSpPr>
          <p:cNvPr id="2" name="Rectángulo 1"/>
          <p:cNvSpPr/>
          <p:nvPr/>
        </p:nvSpPr>
        <p:spPr>
          <a:xfrm>
            <a:off x="2934984" y="3321995"/>
            <a:ext cx="6096000" cy="646331"/>
          </a:xfrm>
          <a:prstGeom prst="rect">
            <a:avLst/>
          </a:prstGeom>
        </p:spPr>
        <p:txBody>
          <a:bodyPr>
            <a:spAutoFit/>
          </a:bodyPr>
          <a:lstStyle/>
          <a:p>
            <a:r>
              <a:rPr lang="en-US" dirty="0"/>
              <a:t>- Level of discrete vascular detail acquired vs required</a:t>
            </a:r>
          </a:p>
          <a:p>
            <a:r>
              <a:rPr lang="en-US" dirty="0"/>
              <a:t>	</a:t>
            </a:r>
          </a:p>
        </p:txBody>
      </p:sp>
      <p:sp>
        <p:nvSpPr>
          <p:cNvPr id="4" name="Rectángulo 3"/>
          <p:cNvSpPr/>
          <p:nvPr/>
        </p:nvSpPr>
        <p:spPr>
          <a:xfrm>
            <a:off x="2934984" y="3884172"/>
            <a:ext cx="6096000" cy="646331"/>
          </a:xfrm>
          <a:prstGeom prst="rect">
            <a:avLst/>
          </a:prstGeom>
        </p:spPr>
        <p:txBody>
          <a:bodyPr>
            <a:spAutoFit/>
          </a:bodyPr>
          <a:lstStyle/>
          <a:p>
            <a:r>
              <a:rPr lang="en-US" dirty="0" smtClean="0"/>
              <a:t>- </a:t>
            </a:r>
            <a:r>
              <a:rPr lang="en-US" dirty="0"/>
              <a:t>Computational challenge (large number of branching)</a:t>
            </a:r>
          </a:p>
          <a:p>
            <a:r>
              <a:rPr lang="en-US" dirty="0"/>
              <a:t>		</a:t>
            </a:r>
            <a:endParaRPr lang="en-US" dirty="0"/>
          </a:p>
        </p:txBody>
      </p:sp>
      <p:sp>
        <p:nvSpPr>
          <p:cNvPr id="5" name="Rectángulo 4"/>
          <p:cNvSpPr/>
          <p:nvPr/>
        </p:nvSpPr>
        <p:spPr>
          <a:xfrm>
            <a:off x="2934984" y="4457175"/>
            <a:ext cx="3911776" cy="369332"/>
          </a:xfrm>
          <a:prstGeom prst="rect">
            <a:avLst/>
          </a:prstGeom>
        </p:spPr>
        <p:txBody>
          <a:bodyPr wrap="none">
            <a:spAutoFit/>
          </a:bodyPr>
          <a:lstStyle/>
          <a:p>
            <a:r>
              <a:rPr lang="en-US" dirty="0"/>
              <a:t>- Discrete network was not fully-formed</a:t>
            </a:r>
            <a:endParaRPr lang="en-US" dirty="0"/>
          </a:p>
        </p:txBody>
      </p:sp>
    </p:spTree>
    <p:extLst>
      <p:ext uri="{BB962C8B-B14F-4D97-AF65-F5344CB8AC3E}">
        <p14:creationId xmlns:p14="http://schemas.microsoft.com/office/powerpoint/2010/main" val="164873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773663"/>
          </a:xfrm>
        </p:spPr>
        <p:txBody>
          <a:bodyPr>
            <a:normAutofit/>
          </a:bodyPr>
          <a:lstStyle/>
          <a:p>
            <a:pPr algn="l"/>
            <a:r>
              <a:rPr lang="en-US" sz="2000" dirty="0" smtClean="0"/>
              <a:t>Mathematical models of flow through porous media provide a promising </a:t>
            </a:r>
            <a:r>
              <a:rPr lang="en-US" sz="2000" dirty="0"/>
              <a:t/>
            </a:r>
            <a:br>
              <a:rPr lang="en-US" sz="2000" dirty="0"/>
            </a:br>
            <a:r>
              <a:rPr lang="en-US" sz="2000" dirty="0" smtClean="0"/>
              <a:t>modeling framework.</a:t>
            </a:r>
            <a:endParaRPr lang="en-US" sz="2000"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12</a:t>
            </a:fld>
            <a:endParaRPr lang="en-US"/>
          </a:p>
        </p:txBody>
      </p:sp>
      <mc:AlternateContent xmlns:mc="http://schemas.openxmlformats.org/markup-compatibility/2006" xmlns:a14="http://schemas.microsoft.com/office/drawing/2010/main">
        <mc:Choice Requires="a14">
          <p:sp>
            <p:nvSpPr>
              <p:cNvPr id="2" name="Rectángulo 1"/>
              <p:cNvSpPr/>
              <p:nvPr/>
            </p:nvSpPr>
            <p:spPr>
              <a:xfrm>
                <a:off x="403412" y="1751618"/>
                <a:ext cx="10950388" cy="2246769"/>
              </a:xfrm>
              <a:prstGeom prst="rect">
                <a:avLst/>
              </a:prstGeom>
            </p:spPr>
            <p:txBody>
              <a:bodyPr wrap="square">
                <a:spAutoFit/>
              </a:bodyPr>
              <a:lstStyle/>
              <a:p>
                <a:endParaRPr lang="en-US" sz="2400" b="1" dirty="0"/>
              </a:p>
              <a:p>
                <a:endParaRPr lang="en-US" sz="2400" b="1" dirty="0"/>
              </a:p>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𝑤</m:t>
                      </m:r>
                      <m:r>
                        <a:rPr lang="en-US" sz="2400" i="1">
                          <a:latin typeface="Cambria Math" panose="02040503050406030204" pitchFamily="18" charset="0"/>
                        </a:rPr>
                        <m:t>+</m:t>
                      </m:r>
                      <m:r>
                        <a:rPr lang="en-US" sz="2400" i="1" smtClean="0">
                          <a:solidFill>
                            <a:schemeClr val="accent2">
                              <a:lumMod val="75000"/>
                            </a:schemeClr>
                          </a:solidFill>
                          <a:latin typeface="Cambria Math" panose="02040503050406030204" pitchFamily="18" charset="0"/>
                        </a:rPr>
                        <m:t>𝐾</m:t>
                      </m:r>
                      <m:r>
                        <a:rPr lang="en-US" sz="2400" i="1">
                          <a:latin typeface="Cambria Math" panose="02040503050406030204" pitchFamily="18" charset="0"/>
                        </a:rPr>
                        <m:t>·</m:t>
                      </m:r>
                      <m:r>
                        <a:rPr lang="en-US" sz="2400" i="1">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rPr>
                        <m:t>𝑝</m:t>
                      </m:r>
                      <m:r>
                        <a:rPr lang="en-US" sz="2400" i="1">
                          <a:latin typeface="Cambria Math" panose="02040503050406030204" pitchFamily="18" charset="0"/>
                        </a:rPr>
                        <m:t>=0                      </m:t>
                      </m:r>
                      <m:r>
                        <a:rPr lang="en-US" sz="2400" i="1">
                          <a:latin typeface="Cambria Math" panose="02040503050406030204" pitchFamily="18" charset="0"/>
                        </a:rPr>
                        <m:t>𝑖𝑛</m:t>
                      </m:r>
                      <m:r>
                        <a:rPr lang="en-US" sz="2400" i="1">
                          <a:latin typeface="Cambria Math" panose="02040503050406030204" pitchFamily="18" charset="0"/>
                        </a:rPr>
                        <m:t> Ω</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smtClean="0">
                          <a:solidFill>
                            <a:srgbClr val="0070C0"/>
                          </a:solidFill>
                          <a:latin typeface="Cambria Math" panose="02040503050406030204" pitchFamily="18" charset="0"/>
                        </a:rPr>
                        <m:t>𝑤</m:t>
                      </m:r>
                      <m:r>
                        <a:rPr lang="en-US" sz="2400" i="1">
                          <a:latin typeface="Cambria Math" panose="02040503050406030204" pitchFamily="18" charset="0"/>
                        </a:rPr>
                        <m:t>=</m:t>
                      </m:r>
                      <m:r>
                        <a:rPr lang="en-US" sz="2400" i="1" smtClean="0">
                          <a:solidFill>
                            <a:srgbClr val="7030A0"/>
                          </a:solidFill>
                          <a:latin typeface="Cambria Math" panose="02040503050406030204" pitchFamily="18" charset="0"/>
                        </a:rPr>
                        <m:t>𝑆𝑣</m:t>
                      </m:r>
                      <m:r>
                        <a:rPr lang="en-US" sz="2400" i="1">
                          <a:latin typeface="Cambria Math" panose="02040503050406030204" pitchFamily="18" charset="0"/>
                        </a:rPr>
                        <m:t>                                  </m:t>
                      </m:r>
                      <m:r>
                        <a:rPr lang="en-US" sz="2400" i="1">
                          <a:latin typeface="Cambria Math" panose="02040503050406030204" pitchFamily="18" charset="0"/>
                        </a:rPr>
                        <m:t>𝑖𝑛</m:t>
                      </m:r>
                      <m:r>
                        <a:rPr lang="en-US" sz="2400" i="1">
                          <a:latin typeface="Cambria Math" panose="02040503050406030204" pitchFamily="18" charset="0"/>
                        </a:rPr>
                        <m:t> Ω</m:t>
                      </m:r>
                    </m:oMath>
                  </m:oMathPara>
                </a14:m>
                <a:endParaRPr lang="en-US" sz="2400" dirty="0"/>
              </a:p>
              <a:p>
                <a:endParaRPr lang="en-US" sz="2000" dirty="0"/>
              </a:p>
            </p:txBody>
          </p:sp>
        </mc:Choice>
        <mc:Fallback xmlns="">
          <p:sp>
            <p:nvSpPr>
              <p:cNvPr id="2" name="Rectángulo 1"/>
              <p:cNvSpPr>
                <a:spLocks noRot="1" noChangeAspect="1" noMove="1" noResize="1" noEditPoints="1" noAdjustHandles="1" noChangeArrowheads="1" noChangeShapeType="1" noTextEdit="1"/>
              </p:cNvSpPr>
              <p:nvPr/>
            </p:nvSpPr>
            <p:spPr>
              <a:xfrm>
                <a:off x="403412" y="1751618"/>
                <a:ext cx="10950388" cy="224676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551379" y="5113018"/>
                <a:ext cx="2993205"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7030A0"/>
                          </a:solidFill>
                          <a:latin typeface="Cambria Math" panose="02040503050406030204" pitchFamily="18" charset="0"/>
                        </a:rPr>
                        <m:t>𝑆𝑣</m:t>
                      </m:r>
                      <m:r>
                        <a:rPr lang="en-US" i="1" smtClean="0">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rPr>
                        <m:t>𝑠𝑜𝑢𝑟𝑐𝑒</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𝑜𝑟</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𝑠𝑖𝑛𝑘</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𝑡𝑒𝑟𝑚</m:t>
                      </m:r>
                    </m:oMath>
                  </m:oMathPara>
                </a14:m>
                <a:endParaRPr lang="en-US" dirty="0">
                  <a:solidFill>
                    <a:srgbClr val="7030A0"/>
                  </a:solidFill>
                </a:endParaRPr>
              </a:p>
            </p:txBody>
          </p:sp>
        </mc:Choice>
        <mc:Fallback xmlns="">
          <p:sp>
            <p:nvSpPr>
              <p:cNvPr id="4" name="Rectángulo 3"/>
              <p:cNvSpPr>
                <a:spLocks noRot="1" noChangeAspect="1" noMove="1" noResize="1" noEditPoints="1" noAdjustHandles="1" noChangeArrowheads="1" noChangeShapeType="1" noTextEdit="1"/>
              </p:cNvSpPr>
              <p:nvPr/>
            </p:nvSpPr>
            <p:spPr>
              <a:xfrm>
                <a:off x="551379" y="5113018"/>
                <a:ext cx="299320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654121" y="4103129"/>
                <a:ext cx="224317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𝐷𝑎𝑟𝑐𝑦</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𝑣𝑒𝑙𝑜𝑐𝑖𝑡𝑦</m:t>
                      </m:r>
                    </m:oMath>
                  </m:oMathPara>
                </a14:m>
                <a:endParaRPr lang="en-US" dirty="0">
                  <a:solidFill>
                    <a:srgbClr val="0070C0"/>
                  </a:solidFill>
                </a:endParaRPr>
              </a:p>
            </p:txBody>
          </p:sp>
        </mc:Choice>
        <mc:Fallback xmlns="">
          <p:sp>
            <p:nvSpPr>
              <p:cNvPr id="5" name="Rectángulo 4"/>
              <p:cNvSpPr>
                <a:spLocks noRot="1" noChangeAspect="1" noMove="1" noResize="1" noEditPoints="1" noAdjustHandles="1" noChangeArrowheads="1" noChangeShapeType="1" noTextEdit="1"/>
              </p:cNvSpPr>
              <p:nvPr/>
            </p:nvSpPr>
            <p:spPr>
              <a:xfrm>
                <a:off x="654121" y="4103129"/>
                <a:ext cx="2243178" cy="369332"/>
              </a:xfrm>
              <a:prstGeom prst="rect">
                <a:avLst/>
              </a:prstGeom>
              <a:blipFill rotWithShape="0">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654121" y="4414367"/>
                <a:ext cx="206473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2">
                              <a:lumMod val="75000"/>
                            </a:schemeClr>
                          </a:solidFill>
                          <a:latin typeface="Cambria Math" panose="02040503050406030204" pitchFamily="18" charset="0"/>
                        </a:rPr>
                        <m:t>𝐾</m:t>
                      </m:r>
                      <m:r>
                        <a:rPr lang="en-US" i="1" smtClean="0">
                          <a:solidFill>
                            <a:schemeClr val="accent2">
                              <a:lumMod val="75000"/>
                            </a:schemeClr>
                          </a:solidFill>
                          <a:latin typeface="Cambria Math" panose="02040503050406030204" pitchFamily="18" charset="0"/>
                        </a:rPr>
                        <m:t>=</m:t>
                      </m:r>
                      <m:r>
                        <a:rPr lang="en-US" i="1" smtClean="0">
                          <a:solidFill>
                            <a:schemeClr val="accent2">
                              <a:lumMod val="75000"/>
                            </a:schemeClr>
                          </a:solidFill>
                          <a:latin typeface="Cambria Math" panose="02040503050406030204" pitchFamily="18" charset="0"/>
                        </a:rPr>
                        <m:t>𝑝𝑒𝑟𝑚𝑒𝑎𝑏𝑖𝑙𝑖𝑡𝑦</m:t>
                      </m:r>
                    </m:oMath>
                  </m:oMathPara>
                </a14:m>
                <a:endParaRPr lang="en-US" dirty="0">
                  <a:solidFill>
                    <a:schemeClr val="accent2">
                      <a:lumMod val="75000"/>
                    </a:schemeClr>
                  </a:solidFill>
                </a:endParaRPr>
              </a:p>
            </p:txBody>
          </p:sp>
        </mc:Choice>
        <mc:Fallback xmlns="">
          <p:sp>
            <p:nvSpPr>
              <p:cNvPr id="6" name="Rectángulo 5"/>
              <p:cNvSpPr>
                <a:spLocks noRot="1" noChangeAspect="1" noMove="1" noResize="1" noEditPoints="1" noAdjustHandles="1" noChangeArrowheads="1" noChangeShapeType="1" noTextEdit="1"/>
              </p:cNvSpPr>
              <p:nvPr/>
            </p:nvSpPr>
            <p:spPr>
              <a:xfrm>
                <a:off x="654121" y="4414367"/>
                <a:ext cx="2064732"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654120" y="4732629"/>
                <a:ext cx="159518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6">
                              <a:lumMod val="75000"/>
                            </a:schemeClr>
                          </a:solidFill>
                          <a:latin typeface="Cambria Math" panose="02040503050406030204" pitchFamily="18" charset="0"/>
                        </a:rPr>
                        <m:t>𝑝</m:t>
                      </m:r>
                      <m:r>
                        <a:rPr lang="en-US" i="1" smtClean="0">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𝑝𝑟𝑒𝑠𝑠𝑢𝑟𝑒</m:t>
                      </m:r>
                    </m:oMath>
                  </m:oMathPara>
                </a14:m>
                <a:endParaRPr lang="en-US" i="1" dirty="0">
                  <a:solidFill>
                    <a:schemeClr val="accent6">
                      <a:lumMod val="75000"/>
                    </a:schemeClr>
                  </a:solidFill>
                  <a:latin typeface="Cambria Math" panose="02040503050406030204"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654120" y="4732629"/>
                <a:ext cx="1595180" cy="369332"/>
              </a:xfrm>
              <a:prstGeom prst="rect">
                <a:avLst/>
              </a:prstGeom>
              <a:blipFill rotWithShape="0">
                <a:blip r:embed="rId7"/>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181301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2948743"/>
          </a:xfrm>
        </p:spPr>
        <p:txBody>
          <a:bodyPr>
            <a:normAutofit/>
          </a:bodyPr>
          <a:lstStyle/>
          <a:p>
            <a:pPr algn="l"/>
            <a:r>
              <a:rPr lang="en-US" sz="2000" dirty="0" smtClean="0"/>
              <a:t>The </a:t>
            </a:r>
            <a:r>
              <a:rPr lang="en-US" sz="2000" dirty="0"/>
              <a:t>vascular network is represented as an hierarchy of </a:t>
            </a:r>
            <a:r>
              <a:rPr lang="en-US" sz="2000" dirty="0" smtClean="0"/>
              <a:t>fluid compartments</a:t>
            </a:r>
            <a:endParaRPr lang="en-US" sz="2000" dirty="0"/>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13</a:t>
            </a:fld>
            <a:endParaRPr lang="en-US"/>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4864" y="1513945"/>
            <a:ext cx="4853606" cy="1191069"/>
          </a:xfrm>
          <a:prstGeom prst="rect">
            <a:avLst/>
          </a:prstGeom>
        </p:spPr>
      </p:pic>
      <mc:AlternateContent xmlns:mc="http://schemas.openxmlformats.org/markup-compatibility/2006" xmlns:a14="http://schemas.microsoft.com/office/drawing/2010/main">
        <mc:Choice Requires="a14">
          <p:sp>
            <p:nvSpPr>
              <p:cNvPr id="11" name="Rectángulo 10"/>
              <p:cNvSpPr/>
              <p:nvPr/>
            </p:nvSpPr>
            <p:spPr>
              <a:xfrm>
                <a:off x="4227092" y="3556884"/>
                <a:ext cx="49182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𝑤</m:t>
                          </m:r>
                        </m:e>
                        <m:sub>
                          <m:r>
                            <a:rPr lang="en-US" sz="2400" b="0" i="1" smtClean="0">
                              <a:solidFill>
                                <a:srgbClr val="0070C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𝐾</m:t>
                          </m:r>
                        </m:e>
                        <m:sub>
                          <m:r>
                            <a:rPr lang="en-US" sz="2400" b="0" i="1" smtClean="0">
                              <a:solidFill>
                                <a:schemeClr val="accent2">
                                  <a:lumMod val="75000"/>
                                </a:schemeClr>
                              </a:solidFill>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=0                            </m:t>
                      </m:r>
                      <m:r>
                        <a:rPr lang="en-US" sz="2400" b="0" i="1" smtClean="0">
                          <a:latin typeface="Cambria Math" panose="02040503050406030204" pitchFamily="18" charset="0"/>
                        </a:rPr>
                        <m:t>𝑖𝑛</m:t>
                      </m:r>
                      <m:r>
                        <a:rPr lang="en-US" sz="2400" b="0" i="1" smtClean="0">
                          <a:latin typeface="Cambria Math" panose="02040503050406030204" pitchFamily="18" charset="0"/>
                        </a:rPr>
                        <m:t> Ω</m:t>
                      </m:r>
                    </m:oMath>
                  </m:oMathPara>
                </a14:m>
                <a:endParaRPr lang="en-US" sz="2400" dirty="0"/>
              </a:p>
            </p:txBody>
          </p:sp>
        </mc:Choice>
        <mc:Fallback xmlns="">
          <p:sp>
            <p:nvSpPr>
              <p:cNvPr id="11" name="Rectángulo 10"/>
              <p:cNvSpPr>
                <a:spLocks noRot="1" noChangeAspect="1" noMove="1" noResize="1" noEditPoints="1" noAdjustHandles="1" noChangeArrowheads="1" noChangeShapeType="1" noTextEdit="1"/>
              </p:cNvSpPr>
              <p:nvPr/>
            </p:nvSpPr>
            <p:spPr>
              <a:xfrm>
                <a:off x="4227092" y="3556884"/>
                <a:ext cx="4918206" cy="461665"/>
              </a:xfrm>
              <a:prstGeom prst="rect">
                <a:avLst/>
              </a:prstGeom>
              <a:blipFill rotWithShape="0">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3658774" y="4168297"/>
                <a:ext cx="5383782"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𝑤</m:t>
                          </m:r>
                        </m:e>
                        <m:sub>
                          <m:r>
                            <a:rPr lang="en-US" sz="2400" b="0" i="1" smtClean="0">
                              <a:solidFill>
                                <a:srgbClr val="0070C0"/>
                              </a:solidFill>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solidFill>
                                    <a:srgbClr val="7030A0"/>
                                  </a:solidFill>
                                  <a:latin typeface="Cambria Math" panose="02040503050406030204" pitchFamily="18" charset="0"/>
                                </a:rPr>
                              </m:ctrlPr>
                            </m:sSubPr>
                            <m:e>
                              <m:r>
                                <m:rPr>
                                  <m:sty m:val="p"/>
                                </m:rPr>
                                <a:rPr lang="el-GR" sz="2400" b="0" i="1" smtClean="0">
                                  <a:solidFill>
                                    <a:srgbClr val="7030A0"/>
                                  </a:solidFill>
                                  <a:latin typeface="Cambria Math" panose="02040503050406030204" pitchFamily="18" charset="0"/>
                                </a:rPr>
                                <m:t>β</m:t>
                              </m:r>
                            </m:e>
                            <m:sub>
                              <m:r>
                                <a:rPr lang="en-US" sz="2400" b="0" i="1" smtClean="0">
                                  <a:solidFill>
                                    <a:srgbClr val="7030A0"/>
                                  </a:solidFill>
                                  <a:latin typeface="Cambria Math" panose="02040503050406030204" pitchFamily="18" charset="0"/>
                                </a:rPr>
                                <m:t>𝑖</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𝑘</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𝑆</m:t>
                              </m:r>
                            </m:e>
                            <m:sub>
                              <m:r>
                                <a:rPr lang="en-US" sz="2400" b="0" i="1" smtClean="0">
                                  <a:solidFill>
                                    <a:srgbClr val="FF0000"/>
                                  </a:solidFill>
                                  <a:latin typeface="Cambria Math" panose="02040503050406030204" pitchFamily="18" charset="0"/>
                                </a:rPr>
                                <m:t>𝑖</m:t>
                              </m:r>
                            </m:sub>
                          </m:sSub>
                        </m:e>
                      </m:nary>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Ω</m:t>
                      </m:r>
                    </m:oMath>
                  </m:oMathPara>
                </a14:m>
                <a:endParaRPr lang="en-US" sz="24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658774" y="4168297"/>
                <a:ext cx="5383782" cy="1038489"/>
              </a:xfrm>
              <a:prstGeom prst="rect">
                <a:avLst/>
              </a:prstGeom>
              <a:blipFill rotWithShape="0">
                <a:blip r:embed="rId5"/>
                <a:stretch>
                  <a:fillRect/>
                </a:stretch>
              </a:blipFill>
            </p:spPr>
            <p:txBody>
              <a:bodyPr/>
              <a:lstStyle/>
              <a:p>
                <a:r>
                  <a:rPr lang="en-US">
                    <a:noFill/>
                  </a:rPr>
                  <a:t> </a:t>
                </a:r>
              </a:p>
            </p:txBody>
          </p:sp>
        </mc:Fallback>
      </mc:AlternateContent>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4493" y="1099393"/>
            <a:ext cx="2139167" cy="2411325"/>
          </a:xfrm>
          <a:prstGeom prst="rect">
            <a:avLst/>
          </a:prstGeom>
        </p:spPr>
      </p:pic>
      <mc:AlternateContent xmlns:mc="http://schemas.openxmlformats.org/markup-compatibility/2006" xmlns:a14="http://schemas.microsoft.com/office/drawing/2010/main">
        <mc:Choice Requires="a14">
          <p:sp>
            <p:nvSpPr>
              <p:cNvPr id="9" name="Rectángulo 8"/>
              <p:cNvSpPr/>
              <p:nvPr/>
            </p:nvSpPr>
            <p:spPr>
              <a:xfrm>
                <a:off x="561654" y="5440927"/>
                <a:ext cx="224317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𝐷𝑎𝑟𝑐𝑦</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𝑣𝑒𝑙𝑜𝑐𝑖𝑡𝑦</m:t>
                      </m:r>
                    </m:oMath>
                  </m:oMathPara>
                </a14:m>
                <a:endParaRPr lang="en-US" dirty="0">
                  <a:solidFill>
                    <a:srgbClr val="0070C0"/>
                  </a:solidFill>
                </a:endParaRPr>
              </a:p>
            </p:txBody>
          </p:sp>
        </mc:Choice>
        <mc:Fallback xmlns="">
          <p:sp>
            <p:nvSpPr>
              <p:cNvPr id="9" name="Rectángulo 8"/>
              <p:cNvSpPr>
                <a:spLocks noRot="1" noChangeAspect="1" noMove="1" noResize="1" noEditPoints="1" noAdjustHandles="1" noChangeArrowheads="1" noChangeShapeType="1" noTextEdit="1"/>
              </p:cNvSpPr>
              <p:nvPr/>
            </p:nvSpPr>
            <p:spPr>
              <a:xfrm>
                <a:off x="561654" y="5440927"/>
                <a:ext cx="2243178" cy="369332"/>
              </a:xfrm>
              <a:prstGeom prst="rect">
                <a:avLst/>
              </a:prstGeom>
              <a:blipFill rotWithShape="0">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561654" y="5762439"/>
                <a:ext cx="206473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2">
                              <a:lumMod val="75000"/>
                            </a:schemeClr>
                          </a:solidFill>
                          <a:latin typeface="Cambria Math" panose="02040503050406030204" pitchFamily="18" charset="0"/>
                        </a:rPr>
                        <m:t>𝐾</m:t>
                      </m:r>
                      <m:r>
                        <a:rPr lang="en-US" i="1" smtClean="0">
                          <a:solidFill>
                            <a:schemeClr val="accent2">
                              <a:lumMod val="75000"/>
                            </a:schemeClr>
                          </a:solidFill>
                          <a:latin typeface="Cambria Math" panose="02040503050406030204" pitchFamily="18" charset="0"/>
                        </a:rPr>
                        <m:t>=</m:t>
                      </m:r>
                      <m:r>
                        <a:rPr lang="en-US" i="1" smtClean="0">
                          <a:solidFill>
                            <a:schemeClr val="accent2">
                              <a:lumMod val="75000"/>
                            </a:schemeClr>
                          </a:solidFill>
                          <a:latin typeface="Cambria Math" panose="02040503050406030204" pitchFamily="18" charset="0"/>
                        </a:rPr>
                        <m:t>𝑝𝑒𝑟𝑚𝑒𝑎𝑏𝑖𝑙𝑖𝑡𝑦</m:t>
                      </m:r>
                    </m:oMath>
                  </m:oMathPara>
                </a14:m>
                <a:endParaRPr lang="en-US" dirty="0">
                  <a:solidFill>
                    <a:schemeClr val="accent2">
                      <a:lumMod val="75000"/>
                    </a:schemeClr>
                  </a:solidFill>
                </a:endParaRPr>
              </a:p>
            </p:txBody>
          </p:sp>
        </mc:Choice>
        <mc:Fallback xmlns="">
          <p:sp>
            <p:nvSpPr>
              <p:cNvPr id="12" name="Rectángulo 11"/>
              <p:cNvSpPr>
                <a:spLocks noRot="1" noChangeAspect="1" noMove="1" noResize="1" noEditPoints="1" noAdjustHandles="1" noChangeArrowheads="1" noChangeShapeType="1" noTextEdit="1"/>
              </p:cNvSpPr>
              <p:nvPr/>
            </p:nvSpPr>
            <p:spPr>
              <a:xfrm>
                <a:off x="561654" y="5762439"/>
                <a:ext cx="2064732"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582202" y="6059612"/>
                <a:ext cx="159518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6">
                              <a:lumMod val="75000"/>
                            </a:schemeClr>
                          </a:solidFill>
                          <a:latin typeface="Cambria Math" panose="02040503050406030204" pitchFamily="18" charset="0"/>
                        </a:rPr>
                        <m:t>𝑝</m:t>
                      </m:r>
                      <m:r>
                        <a:rPr lang="en-US" i="1" smtClean="0">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𝑝𝑟𝑒𝑠𝑠𝑢𝑟𝑒</m:t>
                      </m:r>
                    </m:oMath>
                  </m:oMathPara>
                </a14:m>
                <a:endParaRPr lang="en-US" i="1" dirty="0">
                  <a:solidFill>
                    <a:schemeClr val="accent6">
                      <a:lumMod val="75000"/>
                    </a:schemeClr>
                  </a:solidFill>
                  <a:latin typeface="Cambria Math" panose="02040503050406030204" pitchFamily="18" charset="0"/>
                </a:endParaRPr>
              </a:p>
            </p:txBody>
          </p:sp>
        </mc:Choice>
        <mc:Fallback xmlns="">
          <p:sp>
            <p:nvSpPr>
              <p:cNvPr id="14" name="Rectángulo 13"/>
              <p:cNvSpPr>
                <a:spLocks noRot="1" noChangeAspect="1" noMove="1" noResize="1" noEditPoints="1" noAdjustHandles="1" noChangeArrowheads="1" noChangeShapeType="1" noTextEdit="1"/>
              </p:cNvSpPr>
              <p:nvPr/>
            </p:nvSpPr>
            <p:spPr>
              <a:xfrm>
                <a:off x="582202" y="6059612"/>
                <a:ext cx="1595180" cy="369332"/>
              </a:xfrm>
              <a:prstGeom prst="rect">
                <a:avLst/>
              </a:prstGeom>
              <a:blipFill rotWithShape="0">
                <a:blip r:embed="rId9"/>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6373305" y="5782613"/>
                <a:ext cx="4523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𝛽</m:t>
                      </m:r>
                      <m:r>
                        <a:rPr lang="es-MX" b="0" i="1" smtClean="0">
                          <a:solidFill>
                            <a:srgbClr val="7030A0"/>
                          </a:solidFill>
                          <a:latin typeface="Cambria Math" panose="02040503050406030204" pitchFamily="18" charset="0"/>
                          <a:ea typeface="Cambria Math" panose="02040503050406030204" pitchFamily="18" charset="0"/>
                        </a:rPr>
                        <m:t>=</m:t>
                      </m:r>
                      <m:r>
                        <a:rPr lang="es-MX" b="0" i="1" smtClean="0">
                          <a:solidFill>
                            <a:srgbClr val="7030A0"/>
                          </a:solidFill>
                          <a:latin typeface="Cambria Math" panose="02040503050406030204" pitchFamily="18" charset="0"/>
                          <a:ea typeface="Cambria Math" panose="02040503050406030204" pitchFamily="18" charset="0"/>
                        </a:rPr>
                        <m:t>𝑖𝑛𝑡𝑒𝑟𝑐𝑜𝑚𝑝𝑎𝑟𝑡𝑚𝑒𝑛𝑡</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𝑐𝑜𝑢𝑝𝑙𝑖𝑛𝑔</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𝑐𝑜𝑒𝑓𝑖𝑐𝑖𝑒𝑛𝑡</m:t>
                      </m:r>
                    </m:oMath>
                  </m:oMathPara>
                </a14:m>
                <a:endParaRPr lang="en-US" dirty="0">
                  <a:solidFill>
                    <a:srgbClr val="7030A0"/>
                  </a:solidFill>
                </a:endParaRPr>
              </a:p>
            </p:txBody>
          </p:sp>
        </mc:Choice>
        <mc:Fallback xmlns="">
          <p:sp>
            <p:nvSpPr>
              <p:cNvPr id="5" name="CuadroTexto 4"/>
              <p:cNvSpPr txBox="1">
                <a:spLocks noRot="1" noChangeAspect="1" noMove="1" noResize="1" noEditPoints="1" noAdjustHandles="1" noChangeArrowheads="1" noChangeShapeType="1" noTextEdit="1"/>
              </p:cNvSpPr>
              <p:nvPr/>
            </p:nvSpPr>
            <p:spPr>
              <a:xfrm>
                <a:off x="6373305" y="5782613"/>
                <a:ext cx="4523482" cy="276999"/>
              </a:xfrm>
              <a:prstGeom prst="rect">
                <a:avLst/>
              </a:prstGeom>
              <a:blipFill rotWithShape="0">
                <a:blip r:embed="rId10"/>
                <a:stretch>
                  <a:fillRect l="-1346" t="-4444" r="-121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6268655" y="6059612"/>
                <a:ext cx="27739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𝑆</m:t>
                          </m:r>
                        </m:e>
                        <m:sub>
                          <m:r>
                            <a:rPr lang="en-US" i="1">
                              <a:solidFill>
                                <a:srgbClr val="FF0000"/>
                              </a:solidFill>
                              <a:latin typeface="Cambria Math" panose="02040503050406030204" pitchFamily="18" charset="0"/>
                            </a:rPr>
                            <m:t>𝑖</m:t>
                          </m:r>
                        </m:sub>
                      </m:sSub>
                      <m:r>
                        <a:rPr lang="es-MX" b="0" i="1" smtClean="0">
                          <a:solidFill>
                            <a:srgbClr val="FF0000"/>
                          </a:solidFill>
                          <a:latin typeface="Cambria Math" panose="02040503050406030204" pitchFamily="18" charset="0"/>
                        </a:rPr>
                        <m:t>=</m:t>
                      </m:r>
                      <m:r>
                        <a:rPr lang="es-MX" b="0" i="1" smtClean="0">
                          <a:solidFill>
                            <a:srgbClr val="FF0000"/>
                          </a:solidFill>
                          <a:latin typeface="Cambria Math" panose="02040503050406030204" pitchFamily="18" charset="0"/>
                        </a:rPr>
                        <m:t>𝑠𝑜𝑢𝑟𝑐𝑒</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𝑜𝑟</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𝑠𝑖𝑛𝑘</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𝑡𝑒𝑟𝑚</m:t>
                      </m:r>
                    </m:oMath>
                  </m:oMathPara>
                </a14:m>
                <a:endParaRPr lang="en-US" dirty="0"/>
              </a:p>
            </p:txBody>
          </p:sp>
        </mc:Choice>
        <mc:Fallback xmlns="">
          <p:sp>
            <p:nvSpPr>
              <p:cNvPr id="6" name="Rectángulo 5"/>
              <p:cNvSpPr>
                <a:spLocks noRot="1" noChangeAspect="1" noMove="1" noResize="1" noEditPoints="1" noAdjustHandles="1" noChangeArrowheads="1" noChangeShapeType="1" noTextEdit="1"/>
              </p:cNvSpPr>
              <p:nvPr/>
            </p:nvSpPr>
            <p:spPr>
              <a:xfrm>
                <a:off x="6268655" y="6059612"/>
                <a:ext cx="2773901" cy="369332"/>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4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6"/>
                <a:ext cx="11510682" cy="2029602"/>
              </a:xfrm>
            </p:spPr>
            <p:txBody>
              <a:bodyPr>
                <a:normAutofit/>
              </a:bodyPr>
              <a:lstStyle/>
              <a:p>
                <a:pPr algn="l"/>
                <a:r>
                  <a:rPr lang="en-US" sz="2000" dirty="0" err="1" smtClean="0"/>
                  <a:t>FEniCS</a:t>
                </a:r>
                <a:r>
                  <a:rPr lang="en-US" sz="2000" dirty="0" smtClean="0"/>
                  <a:t> is an open-source computing platform for solving partial differential </a:t>
                </a:r>
                <a:r>
                  <a:rPr lang="en-US" sz="2000" dirty="0" smtClean="0"/>
                  <a:t>equations.</a:t>
                </a:r>
                <a:endParaRPr lang="en-US" sz="2000" dirty="0"/>
              </a:p>
              <a:p>
                <a:pPr marL="342900" indent="-342900" algn="l">
                  <a:buFont typeface="Arial" panose="020B0604020202020204" pitchFamily="34" charset="0"/>
                  <a:buChar char="•"/>
                </a:pPr>
                <a:r>
                  <a:rPr lang="en-US" sz="2000" dirty="0" smtClean="0">
                    <a:solidFill>
                      <a:schemeClr val="tx1"/>
                    </a:solidFill>
                    <a:latin typeface="+mj-lt"/>
                  </a:rPr>
                  <a:t>Unit cube</a:t>
                </a:r>
              </a:p>
              <a:p>
                <a:pPr marL="342900" indent="-342900" algn="l">
                  <a:buFont typeface="Arial" panose="020B0604020202020204" pitchFamily="34" charset="0"/>
                  <a:buChar char="•"/>
                </a:pPr>
                <a:r>
                  <a:rPr lang="en-US" sz="2000" dirty="0" smtClean="0">
                    <a:latin typeface="+mj-lt"/>
                  </a:rPr>
                  <a:t>Input pressure:  </a:t>
                </a:r>
                <a14:m>
                  <m:oMath xmlns:m="http://schemas.openxmlformats.org/officeDocument/2006/math">
                    <m:func>
                      <m:funcPr>
                        <m:ctrlPr>
                          <a:rPr lang="es-MX" sz="2000" i="1" smtClean="0">
                            <a:latin typeface="Cambria Math" panose="02040503050406030204" pitchFamily="18" charset="0"/>
                          </a:rPr>
                        </m:ctrlPr>
                      </m:funcPr>
                      <m:fNa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s-MX" sz="2000" b="0" i="0" smtClean="0">
                            <a:latin typeface="Cambria Math" panose="02040503050406030204" pitchFamily="18" charset="0"/>
                          </a:rPr>
                          <m:t>2</m:t>
                        </m:r>
                        <m:r>
                          <a:rPr lang="el-GR" sz="2000" b="0" i="1" smtClean="0">
                            <a:latin typeface="Cambria Math" panose="02040503050406030204" pitchFamily="18" charset="0"/>
                            <a:ea typeface="Cambria Math" panose="02040503050406030204" pitchFamily="18" charset="0"/>
                          </a:rPr>
                          <m:t>𝜋</m:t>
                        </m:r>
                        <m:r>
                          <a:rPr lang="es-MX" sz="2000" b="0" i="1" smtClean="0">
                            <a:latin typeface="Cambria Math" panose="02040503050406030204" pitchFamily="18" charset="0"/>
                            <a:ea typeface="Cambria Math" panose="02040503050406030204" pitchFamily="18" charset="0"/>
                          </a:rPr>
                          <m:t>∙</m:t>
                        </m:r>
                        <m:r>
                          <m:rPr>
                            <m:sty m:val="p"/>
                          </m:rPr>
                          <a:rPr lang="es-MX" sz="2000" b="0" i="0" smtClean="0">
                            <a:latin typeface="Cambria Math" panose="02040503050406030204" pitchFamily="18" charset="0"/>
                          </a:rPr>
                          <m:t>sin</m:t>
                        </m:r>
                      </m:fName>
                      <m:e>
                        <m:d>
                          <m:dPr>
                            <m:ctrlPr>
                              <a:rPr lang="es-MX" sz="2000" i="1" smtClean="0">
                                <a:latin typeface="Cambria Math" panose="02040503050406030204" pitchFamily="18" charset="0"/>
                              </a:rPr>
                            </m:ctrlPr>
                          </m:dPr>
                          <m:e>
                            <m:r>
                              <a:rPr lang="es-MX" sz="2000" b="0" i="1" smtClean="0">
                                <a:latin typeface="Cambria Math" panose="02040503050406030204" pitchFamily="18" charset="0"/>
                              </a:rPr>
                              <m:t>2</m:t>
                            </m:r>
                            <m:r>
                              <a:rPr lang="es-MX"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𝑦</m:t>
                            </m:r>
                          </m:e>
                        </m:d>
                      </m:e>
                    </m:func>
                  </m:oMath>
                </a14:m>
                <a:endParaRPr lang="en-US" sz="2000" dirty="0" smtClean="0">
                  <a:solidFill>
                    <a:schemeClr val="tx1"/>
                  </a:solidFill>
                  <a:latin typeface="+mj-lt"/>
                </a:endParaRPr>
              </a:p>
              <a:p>
                <a:pPr marL="342900" indent="-342900" algn="l">
                  <a:buFont typeface="Arial" panose="020B0604020202020204" pitchFamily="34" charset="0"/>
                  <a:buChar char="•"/>
                </a:pPr>
                <a:r>
                  <a:rPr lang="en-US" sz="2000" dirty="0" smtClean="0">
                    <a:solidFill>
                      <a:schemeClr val="tx1"/>
                    </a:solidFill>
                    <a:latin typeface="+mj-lt"/>
                  </a:rPr>
                  <a:t>Inflow facet N°=1, Outlet facet N°=6</a:t>
                </a:r>
              </a:p>
              <a:p>
                <a:pPr marL="342900" indent="-342900" algn="l">
                  <a:buFont typeface="Arial" panose="020B0604020202020204" pitchFamily="34" charset="0"/>
                  <a:buChar char="•"/>
                </a:pPr>
                <a:r>
                  <a:rPr lang="en-US" sz="2000" dirty="0" smtClean="0">
                    <a:solidFill>
                      <a:schemeClr val="tx1"/>
                    </a:solidFill>
                    <a:latin typeface="+mj-lt"/>
                  </a:rPr>
                  <a:t>Permeability constants</a:t>
                </a:r>
                <a:endParaRPr lang="en-US" sz="2000" dirty="0">
                  <a:solidFill>
                    <a:schemeClr val="tx1"/>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6"/>
                <a:ext cx="11510682" cy="2029602"/>
              </a:xfrm>
              <a:blipFill rotWithShape="0">
                <a:blip r:embed="rId3"/>
                <a:stretch>
                  <a:fillRect l="-530" t="-3003" b="-2402"/>
                </a:stretch>
              </a:blipFill>
            </p:spPr>
            <p:txBody>
              <a:bodyPr/>
              <a:lstStyle/>
              <a:p>
                <a:r>
                  <a:rPr lang="en-US">
                    <a:noFill/>
                  </a:rPr>
                  <a:t> </a:t>
                </a:r>
              </a:p>
            </p:txBody>
          </p:sp>
        </mc:Fallback>
      </mc:AlternateContent>
      <p:sp>
        <p:nvSpPr>
          <p:cNvPr id="10" name="Marcador de número de diapositiva 9"/>
          <p:cNvSpPr>
            <a:spLocks noGrp="1"/>
          </p:cNvSpPr>
          <p:nvPr>
            <p:ph type="sldNum" sz="quarter" idx="12"/>
          </p:nvPr>
        </p:nvSpPr>
        <p:spPr/>
        <p:txBody>
          <a:bodyPr/>
          <a:lstStyle/>
          <a:p>
            <a:fld id="{062EA5A5-F449-456E-B444-A91810689C1F}" type="slidenum">
              <a:rPr lang="en-US" smtClean="0"/>
              <a:t>14</a:t>
            </a:fld>
            <a:endParaRPr lang="en-US" dirty="0"/>
          </a:p>
        </p:txBody>
      </p:sp>
      <p:sp>
        <p:nvSpPr>
          <p:cNvPr id="4" name="Cubo 3"/>
          <p:cNvSpPr/>
          <p:nvPr/>
        </p:nvSpPr>
        <p:spPr>
          <a:xfrm rot="16200000">
            <a:off x="1678940" y="3474418"/>
            <a:ext cx="2551799" cy="3006191"/>
          </a:xfrm>
          <a:prstGeom prst="cube">
            <a:avLst>
              <a:gd name="adj" fmla="val 25435"/>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Conector curvado 12"/>
          <p:cNvCxnSpPr/>
          <p:nvPr/>
        </p:nvCxnSpPr>
        <p:spPr>
          <a:xfrm>
            <a:off x="865503" y="4038887"/>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p:nvPr/>
        </p:nvCxnSpPr>
        <p:spPr>
          <a:xfrm>
            <a:off x="865503" y="4379464"/>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p:cNvCxnSpPr/>
          <p:nvPr/>
        </p:nvCxnSpPr>
        <p:spPr>
          <a:xfrm>
            <a:off x="846201" y="4729460"/>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p:cNvCxnSpPr/>
          <p:nvPr/>
        </p:nvCxnSpPr>
        <p:spPr>
          <a:xfrm>
            <a:off x="810130" y="5061813"/>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459559" y="4379464"/>
                <a:ext cx="2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oMath>
                  </m:oMathPara>
                </a14:m>
                <a:endParaRPr lang="en-US"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459559" y="4379464"/>
                <a:ext cx="286489" cy="430887"/>
              </a:xfrm>
              <a:prstGeom prst="rect">
                <a:avLst/>
              </a:prstGeom>
              <a:blipFill rotWithShape="0">
                <a:blip r:embed="rId4"/>
                <a:stretch>
                  <a:fillRect/>
                </a:stretch>
              </a:blipFill>
            </p:spPr>
            <p:txBody>
              <a:bodyPr/>
              <a:lstStyle/>
              <a:p>
                <a:r>
                  <a:rPr lang="en-US">
                    <a:noFill/>
                  </a:rPr>
                  <a:t> </a:t>
                </a:r>
              </a:p>
            </p:txBody>
          </p:sp>
        </mc:Fallback>
      </mc:AlternateContent>
      <p:sp>
        <p:nvSpPr>
          <p:cNvPr id="29" name="Cubo 28"/>
          <p:cNvSpPr/>
          <p:nvPr/>
        </p:nvSpPr>
        <p:spPr>
          <a:xfrm rot="16200000">
            <a:off x="5194772" y="3471277"/>
            <a:ext cx="2551799" cy="3006191"/>
          </a:xfrm>
          <a:prstGeom prst="cube">
            <a:avLst>
              <a:gd name="adj" fmla="val 25435"/>
            </a:avLst>
          </a:prstGeom>
          <a:solidFill>
            <a:schemeClr val="bg1">
              <a:lumMod val="6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Cubo 29"/>
          <p:cNvSpPr/>
          <p:nvPr/>
        </p:nvSpPr>
        <p:spPr>
          <a:xfrm rot="16200000">
            <a:off x="8574805" y="3585855"/>
            <a:ext cx="2551799" cy="3006191"/>
          </a:xfrm>
          <a:prstGeom prst="cube">
            <a:avLst>
              <a:gd name="adj" fmla="val 25435"/>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 name="Conector recto de flecha 18"/>
          <p:cNvCxnSpPr/>
          <p:nvPr/>
        </p:nvCxnSpPr>
        <p:spPr>
          <a:xfrm>
            <a:off x="10803799" y="4810351"/>
            <a:ext cx="454331" cy="43910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1" name="Conector recto de flecha 20"/>
          <p:cNvCxnSpPr/>
          <p:nvPr/>
        </p:nvCxnSpPr>
        <p:spPr>
          <a:xfrm>
            <a:off x="9396374" y="4810351"/>
            <a:ext cx="585826" cy="44993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0" name="Conector recto de flecha 19"/>
          <p:cNvCxnSpPr/>
          <p:nvPr/>
        </p:nvCxnSpPr>
        <p:spPr>
          <a:xfrm>
            <a:off x="10899469" y="5722050"/>
            <a:ext cx="454331" cy="43910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4" name="Conector recto de flecha 23"/>
          <p:cNvCxnSpPr/>
          <p:nvPr/>
        </p:nvCxnSpPr>
        <p:spPr>
          <a:xfrm>
            <a:off x="9396374" y="5751613"/>
            <a:ext cx="585826" cy="44993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 name="Rectángulo 6"/>
              <p:cNvSpPr/>
              <p:nvPr/>
            </p:nvSpPr>
            <p:spPr>
              <a:xfrm>
                <a:off x="2713982" y="6352143"/>
                <a:ext cx="1072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rPr>
                            <m:t>𝑘</m:t>
                          </m:r>
                        </m:e>
                        <m:sub>
                          <m:r>
                            <a:rPr lang="es-MX" i="1">
                              <a:latin typeface="Cambria Math" panose="02040503050406030204" pitchFamily="18" charset="0"/>
                            </a:rPr>
                            <m:t>1</m:t>
                          </m:r>
                        </m:sub>
                      </m:sSub>
                      <m:r>
                        <a:rPr lang="es-MX" i="1">
                          <a:latin typeface="Cambria Math" panose="02040503050406030204" pitchFamily="18" charset="0"/>
                        </a:rPr>
                        <m:t>=0.5</m:t>
                      </m:r>
                    </m:oMath>
                  </m:oMathPara>
                </a14:m>
                <a:endParaRPr lang="en-US" dirty="0"/>
              </a:p>
            </p:txBody>
          </p:sp>
        </mc:Choice>
        <mc:Fallback xmlns="">
          <p:sp>
            <p:nvSpPr>
              <p:cNvPr id="7" name="Rectángulo 6"/>
              <p:cNvSpPr>
                <a:spLocks noRot="1" noChangeAspect="1" noMove="1" noResize="1" noEditPoints="1" noAdjustHandles="1" noChangeArrowheads="1" noChangeShapeType="1" noTextEdit="1"/>
              </p:cNvSpPr>
              <p:nvPr/>
            </p:nvSpPr>
            <p:spPr>
              <a:xfrm>
                <a:off x="2713982" y="6352143"/>
                <a:ext cx="107215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368922" y="6364851"/>
                <a:ext cx="1077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𝑘</m:t>
                          </m:r>
                        </m:e>
                        <m:sub>
                          <m:r>
                            <a:rPr lang="es-MX" i="1">
                              <a:latin typeface="Cambria Math" panose="02040503050406030204" pitchFamily="18" charset="0"/>
                              <a:ea typeface="Cambria Math" panose="02040503050406030204" pitchFamily="18" charset="0"/>
                            </a:rPr>
                            <m:t>2</m:t>
                          </m:r>
                        </m:sub>
                      </m:sSub>
                      <m:r>
                        <a:rPr lang="es-MX" i="1">
                          <a:latin typeface="Cambria Math" panose="02040503050406030204" pitchFamily="18" charset="0"/>
                        </a:rPr>
                        <m:t>=0.4</m:t>
                      </m:r>
                    </m:oMath>
                  </m:oMathPara>
                </a14:m>
                <a:endParaRPr lang="en-US" dirty="0"/>
              </a:p>
            </p:txBody>
          </p:sp>
        </mc:Choice>
        <mc:Fallback xmlns="">
          <p:sp>
            <p:nvSpPr>
              <p:cNvPr id="8" name="Rectángulo 7"/>
              <p:cNvSpPr>
                <a:spLocks noRot="1" noChangeAspect="1" noMove="1" noResize="1" noEditPoints="1" noAdjustHandles="1" noChangeArrowheads="1" noChangeShapeType="1" noTextEdit="1"/>
              </p:cNvSpPr>
              <p:nvPr/>
            </p:nvSpPr>
            <p:spPr>
              <a:xfrm>
                <a:off x="6368922" y="6364851"/>
                <a:ext cx="107747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9821995" y="6425847"/>
                <a:ext cx="1077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𝑘</m:t>
                          </m:r>
                        </m:e>
                        <m:sub>
                          <m:r>
                            <a:rPr lang="es-MX" i="1">
                              <a:latin typeface="Cambria Math" panose="02040503050406030204" pitchFamily="18" charset="0"/>
                              <a:ea typeface="Cambria Math" panose="02040503050406030204" pitchFamily="18" charset="0"/>
                            </a:rPr>
                            <m:t>3</m:t>
                          </m:r>
                        </m:sub>
                      </m:sSub>
                      <m:r>
                        <a:rPr lang="es-MX" i="1">
                          <a:latin typeface="Cambria Math" panose="02040503050406030204" pitchFamily="18" charset="0"/>
                        </a:rPr>
                        <m:t>=0.3</m:t>
                      </m:r>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9821995" y="6425847"/>
                <a:ext cx="1077474" cy="36933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0718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660650"/>
          </a:xfrm>
        </p:spPr>
        <p:txBody>
          <a:bodyPr>
            <a:normAutofit/>
          </a:bodyPr>
          <a:lstStyle/>
          <a:p>
            <a:pPr algn="l"/>
            <a:r>
              <a:rPr lang="en-US" sz="2000" dirty="0" smtClean="0"/>
              <a:t>The </a:t>
            </a:r>
            <a:r>
              <a:rPr lang="en-US" sz="2000" dirty="0"/>
              <a:t>flow enters </a:t>
            </a:r>
            <a:r>
              <a:rPr lang="en-US" sz="2000" dirty="0" smtClean="0"/>
              <a:t>compartment 1</a:t>
            </a:r>
            <a:r>
              <a:rPr lang="en-US" sz="2000" dirty="0"/>
              <a:t>, then conducts through subsequent </a:t>
            </a:r>
            <a:r>
              <a:rPr lang="en-US" sz="2000" dirty="0"/>
              <a:t/>
            </a:r>
            <a:br>
              <a:rPr lang="en-US" sz="2000" dirty="0"/>
            </a:br>
            <a:r>
              <a:rPr lang="en-US" sz="2000" dirty="0" smtClean="0"/>
              <a:t>compartments</a:t>
            </a:r>
            <a:endParaRPr lang="en-US" sz="2000" b="1"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15</a:t>
            </a:fld>
            <a:endParaRPr lang="en-US"/>
          </a:p>
        </p:txBody>
      </p:sp>
      <p:sp>
        <p:nvSpPr>
          <p:cNvPr id="14" name="CuadroTexto 13"/>
          <p:cNvSpPr txBox="1"/>
          <p:nvPr/>
        </p:nvSpPr>
        <p:spPr>
          <a:xfrm>
            <a:off x="326078" y="5319723"/>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1</a:t>
            </a:r>
            <a:endParaRPr lang="en-US" sz="2400" dirty="0">
              <a:latin typeface="Calibri Light" panose="020F0302020204030204" pitchFamily="34" charset="0"/>
            </a:endParaRPr>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28945"/>
          <a:stretch/>
        </p:blipFill>
        <p:spPr>
          <a:xfrm>
            <a:off x="295275" y="2057582"/>
            <a:ext cx="3776211" cy="3252618"/>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29168"/>
          <a:stretch/>
        </p:blipFill>
        <p:spPr>
          <a:xfrm>
            <a:off x="4385197" y="2057583"/>
            <a:ext cx="3764405" cy="3252617"/>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val="0"/>
              </a:ext>
            </a:extLst>
          </a:blip>
          <a:srcRect l="27557"/>
          <a:stretch/>
        </p:blipFill>
        <p:spPr>
          <a:xfrm>
            <a:off x="8342001" y="2057582"/>
            <a:ext cx="3849999" cy="3252618"/>
          </a:xfrm>
          <a:prstGeom prst="rect">
            <a:avLst/>
          </a:prstGeom>
        </p:spPr>
      </p:pic>
      <p:sp>
        <p:nvSpPr>
          <p:cNvPr id="17" name="CuadroTexto 16"/>
          <p:cNvSpPr txBox="1"/>
          <p:nvPr/>
        </p:nvSpPr>
        <p:spPr>
          <a:xfrm>
            <a:off x="4278953" y="5319723"/>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2</a:t>
            </a:r>
            <a:endParaRPr lang="en-US" sz="2400" dirty="0">
              <a:latin typeface="Calibri Light" panose="020F0302020204030204" pitchFamily="34" charset="0"/>
            </a:endParaRPr>
          </a:p>
        </p:txBody>
      </p:sp>
      <p:sp>
        <p:nvSpPr>
          <p:cNvPr id="18" name="CuadroTexto 17"/>
          <p:cNvSpPr txBox="1"/>
          <p:nvPr/>
        </p:nvSpPr>
        <p:spPr>
          <a:xfrm>
            <a:off x="8342001" y="5400424"/>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3</a:t>
            </a:r>
            <a:endParaRPr lang="en-US" sz="2400" dirty="0">
              <a:latin typeface="Calibri Light" panose="020F0302020204030204" pitchFamily="34" charset="0"/>
            </a:endParaRPr>
          </a:p>
        </p:txBody>
      </p:sp>
      <p:sp>
        <p:nvSpPr>
          <p:cNvPr id="19" name="CuadroTexto 18"/>
          <p:cNvSpPr txBox="1"/>
          <p:nvPr/>
        </p:nvSpPr>
        <p:spPr>
          <a:xfrm rot="16200000">
            <a:off x="3493144" y="2451146"/>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
        <p:nvSpPr>
          <p:cNvPr id="20" name="CuadroTexto 19"/>
          <p:cNvSpPr txBox="1"/>
          <p:nvPr/>
        </p:nvSpPr>
        <p:spPr>
          <a:xfrm rot="16200000">
            <a:off x="7668755" y="2484430"/>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
        <p:nvSpPr>
          <p:cNvPr id="21" name="CuadroTexto 20"/>
          <p:cNvSpPr txBox="1"/>
          <p:nvPr/>
        </p:nvSpPr>
        <p:spPr>
          <a:xfrm rot="16200000">
            <a:off x="11711153" y="2451145"/>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Tree>
    <p:extLst>
      <p:ext uri="{BB962C8B-B14F-4D97-AF65-F5344CB8AC3E}">
        <p14:creationId xmlns:p14="http://schemas.microsoft.com/office/powerpoint/2010/main" val="3514765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167" y="3372296"/>
            <a:ext cx="2647254" cy="2984054"/>
          </a:xfrm>
          <a:prstGeom prst="rect">
            <a:avLst/>
          </a:prstGeom>
        </p:spPr>
      </p:pic>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5"/>
                <a:ext cx="8321482" cy="2605323"/>
              </a:xfrm>
            </p:spPr>
            <p:txBody>
              <a:bodyPr>
                <a:normAutofit/>
              </a:bodyPr>
              <a:lstStyle/>
              <a:p>
                <a:pPr algn="l"/>
                <a:r>
                  <a:rPr lang="en-US" sz="2000" dirty="0" smtClean="0"/>
                  <a:t>Multi-compartment </a:t>
                </a:r>
                <a:r>
                  <a:rPr lang="en-US" sz="2000" dirty="0" smtClean="0"/>
                  <a:t>model is implemented in a real left ventricle geometry</a:t>
                </a:r>
                <a:endParaRPr lang="en-US" sz="2000" dirty="0"/>
              </a:p>
              <a:p>
                <a:pPr algn="l"/>
                <a:endParaRPr lang="en-US" sz="2000" b="1" dirty="0" smtClean="0">
                  <a:latin typeface="+mj-lt"/>
                </a:endParaRPr>
              </a:p>
              <a:p>
                <a:pPr marL="342900" indent="-342900" algn="l">
                  <a:buFont typeface="Arial" panose="020B0604020202020204" pitchFamily="34" charset="0"/>
                  <a:buChar char="•"/>
                </a:pPr>
                <a:r>
                  <a:rPr lang="en-US" sz="2000" dirty="0" smtClean="0">
                    <a:solidFill>
                      <a:schemeClr val="tx1"/>
                    </a:solidFill>
                    <a:latin typeface="+mj-lt"/>
                  </a:rPr>
                  <a:t>Real heart left ventricle geometry</a:t>
                </a:r>
              </a:p>
              <a:p>
                <a:pPr marL="342900" indent="-342900" algn="l">
                  <a:buFont typeface="Arial" panose="020B0604020202020204" pitchFamily="34" charset="0"/>
                  <a:buChar char="•"/>
                </a:pPr>
                <a:r>
                  <a:rPr lang="en-US" sz="2000" dirty="0" smtClean="0">
                    <a:solidFill>
                      <a:schemeClr val="tx1"/>
                    </a:solidFill>
                    <a:latin typeface="+mj-lt"/>
                  </a:rPr>
                  <a:t>Pressure </a:t>
                </a:r>
              </a:p>
              <a:p>
                <a:pPr marL="342900" indent="-342900" algn="l">
                  <a:buFont typeface="Arial" panose="020B0604020202020204" pitchFamily="34" charset="0"/>
                  <a:buChar char="•"/>
                </a:pPr>
                <a:r>
                  <a:rPr lang="en-US" sz="2000" dirty="0" smtClean="0">
                    <a:solidFill>
                      <a:schemeClr val="tx1"/>
                    </a:solidFill>
                    <a:latin typeface="+mj-lt"/>
                  </a:rPr>
                  <a:t>Markers: Random data set of input</a:t>
                </a:r>
              </a:p>
              <a:p>
                <a:pPr marL="342900" indent="-342900" algn="l">
                  <a:buFont typeface="Arial" panose="020B0604020202020204" pitchFamily="34" charset="0"/>
                  <a:buChar char="•"/>
                </a:pPr>
                <a:r>
                  <a:rPr lang="en-US" sz="2000" dirty="0" smtClean="0">
                    <a:solidFill>
                      <a:schemeClr val="tx1"/>
                    </a:solidFill>
                    <a:latin typeface="+mj-lt"/>
                  </a:rPr>
                  <a:t>Permeability constant: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𝑘</m:t>
                        </m:r>
                      </m:e>
                      <m:sub>
                        <m:r>
                          <a:rPr lang="es-MX" sz="2000" i="1">
                            <a:solidFill>
                              <a:schemeClr val="tx1"/>
                            </a:solidFill>
                            <a:latin typeface="Cambria Math" panose="02040503050406030204" pitchFamily="18" charset="0"/>
                          </a:rPr>
                          <m:t>1</m:t>
                        </m:r>
                      </m:sub>
                    </m:sSub>
                    <m:r>
                      <a:rPr lang="es-MX" sz="2000" i="1">
                        <a:solidFill>
                          <a:schemeClr val="tx1"/>
                        </a:solidFill>
                        <a:latin typeface="Cambria Math" panose="02040503050406030204" pitchFamily="18" charset="0"/>
                      </a:rPr>
                      <m:t>=0.5</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𝑘</m:t>
                        </m:r>
                      </m:e>
                      <m:sub>
                        <m:r>
                          <a:rPr lang="en-US" sz="2000" b="0" i="1" smtClean="0">
                            <a:solidFill>
                              <a:schemeClr val="tx1"/>
                            </a:solidFill>
                            <a:latin typeface="Cambria Math" panose="02040503050406030204" pitchFamily="18" charset="0"/>
                            <a:ea typeface="Cambria Math" panose="02040503050406030204" pitchFamily="18" charset="0"/>
                          </a:rPr>
                          <m:t>2</m:t>
                        </m:r>
                      </m:sub>
                    </m:sSub>
                    <m:r>
                      <a:rPr lang="es-MX" sz="2000" i="1">
                        <a:solidFill>
                          <a:schemeClr val="tx1"/>
                        </a:solidFill>
                        <a:latin typeface="Cambria Math" panose="02040503050406030204" pitchFamily="18" charset="0"/>
                      </a:rPr>
                      <m:t>=0.4</m:t>
                    </m:r>
                  </m:oMath>
                </a14:m>
                <a:r>
                  <a:rPr lang="en-US" sz="2000" dirty="0">
                    <a:solidFill>
                      <a:schemeClr val="tx1"/>
                    </a:solidFill>
                    <a:latin typeface="+mj-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𝑘</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s-MX" sz="2000" i="1">
                        <a:solidFill>
                          <a:schemeClr val="tx1"/>
                        </a:solidFill>
                        <a:latin typeface="Cambria Math" panose="02040503050406030204" pitchFamily="18" charset="0"/>
                      </a:rPr>
                      <m:t>=0.3</m:t>
                    </m:r>
                  </m:oMath>
                </a14:m>
                <a:endParaRPr lang="en-US" sz="2000" dirty="0">
                  <a:solidFill>
                    <a:srgbClr val="0070C0"/>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5"/>
                <a:ext cx="8321482" cy="2605323"/>
              </a:xfrm>
              <a:blipFill rotWithShape="0">
                <a:blip r:embed="rId4"/>
                <a:stretch>
                  <a:fillRect l="-733" t="-2336"/>
                </a:stretch>
              </a:blipFill>
            </p:spPr>
            <p:txBody>
              <a:bodyPr/>
              <a:lstStyle/>
              <a:p>
                <a:r>
                  <a:rPr lang="en-US">
                    <a:noFill/>
                  </a:rPr>
                  <a:t> </a:t>
                </a:r>
              </a:p>
            </p:txBody>
          </p:sp>
        </mc:Fallback>
      </mc:AlternateContent>
      <p:sp>
        <p:nvSpPr>
          <p:cNvPr id="10" name="Marcador de número de diapositiva 9"/>
          <p:cNvSpPr>
            <a:spLocks noGrp="1"/>
          </p:cNvSpPr>
          <p:nvPr>
            <p:ph type="sldNum" sz="quarter" idx="12"/>
          </p:nvPr>
        </p:nvSpPr>
        <p:spPr/>
        <p:txBody>
          <a:bodyPr/>
          <a:lstStyle/>
          <a:p>
            <a:fld id="{062EA5A5-F449-456E-B444-A91810689C1F}" type="slidenum">
              <a:rPr lang="en-US" smtClean="0"/>
              <a:t>16</a:t>
            </a:fld>
            <a:endParaRPr lang="en-US"/>
          </a:p>
        </p:txBody>
      </p:sp>
      <p:pic>
        <p:nvPicPr>
          <p:cNvPr id="47" name="Imagen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7588" y="0"/>
            <a:ext cx="3437889" cy="2578417"/>
          </a:xfrm>
          <a:prstGeom prst="rect">
            <a:avLst/>
          </a:prstGeom>
        </p:spPr>
      </p:pic>
      <p:pic>
        <p:nvPicPr>
          <p:cNvPr id="4" name="Imagen 3"/>
          <p:cNvPicPr>
            <a:picLocks noChangeAspect="1"/>
          </p:cNvPicPr>
          <p:nvPr/>
        </p:nvPicPr>
        <p:blipFill rotWithShape="1">
          <a:blip r:embed="rId6" cstate="print">
            <a:extLst>
              <a:ext uri="{28A0092B-C50C-407E-A947-70E740481C1C}">
                <a14:useLocalDpi xmlns:a14="http://schemas.microsoft.com/office/drawing/2010/main" val="0"/>
              </a:ext>
            </a:extLst>
          </a:blip>
          <a:srcRect l="33534" t="13203" r="29592" b="15223"/>
          <a:stretch/>
        </p:blipFill>
        <p:spPr>
          <a:xfrm>
            <a:off x="6421350" y="3477349"/>
            <a:ext cx="2614668" cy="2984054"/>
          </a:xfrm>
          <a:prstGeom prst="rect">
            <a:avLst/>
          </a:prstGeom>
        </p:spPr>
      </p:pic>
    </p:spTree>
    <p:extLst>
      <p:ext uri="{BB962C8B-B14F-4D97-AF65-F5344CB8AC3E}">
        <p14:creationId xmlns:p14="http://schemas.microsoft.com/office/powerpoint/2010/main" val="738238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8207188" cy="901065"/>
          </a:xfrm>
        </p:spPr>
        <p:txBody>
          <a:bodyPr>
            <a:normAutofit lnSpcReduction="10000"/>
          </a:bodyPr>
          <a:lstStyle/>
          <a:p>
            <a:pPr algn="l"/>
            <a:r>
              <a:rPr lang="en-US" sz="2000" dirty="0" smtClean="0"/>
              <a:t>Anterior </a:t>
            </a:r>
            <a:r>
              <a:rPr lang="en-US" sz="2000" dirty="0" smtClean="0"/>
              <a:t>pressure field distribution is shown for the three compartments</a:t>
            </a:r>
            <a:br>
              <a:rPr lang="en-US" sz="2000" dirty="0" smtClean="0"/>
            </a:br>
            <a:r>
              <a:rPr lang="en-US" sz="2000" dirty="0" smtClean="0"/>
              <a:t>of left ventricle real geometry</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17</a:t>
            </a:fld>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23345"/>
          <a:stretch/>
        </p:blipFill>
        <p:spPr>
          <a:xfrm>
            <a:off x="698736" y="2928413"/>
            <a:ext cx="3879739" cy="3260574"/>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24249"/>
          <a:stretch/>
        </p:blipFill>
        <p:spPr>
          <a:xfrm>
            <a:off x="4699939" y="2984834"/>
            <a:ext cx="3770033" cy="3260574"/>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val="0"/>
              </a:ext>
            </a:extLst>
          </a:blip>
          <a:srcRect l="24875" r="4653"/>
          <a:stretch/>
        </p:blipFill>
        <p:spPr>
          <a:xfrm>
            <a:off x="8667588" y="3008982"/>
            <a:ext cx="3507288" cy="3260574"/>
          </a:xfrm>
          <a:prstGeom prst="rect">
            <a:avLst/>
          </a:prstGeom>
        </p:spPr>
      </p:pic>
      <p:grpSp>
        <p:nvGrpSpPr>
          <p:cNvPr id="15" name="Grupo 14"/>
          <p:cNvGrpSpPr/>
          <p:nvPr/>
        </p:nvGrpSpPr>
        <p:grpSpPr>
          <a:xfrm>
            <a:off x="8667588" y="0"/>
            <a:ext cx="3437889" cy="2578417"/>
            <a:chOff x="8667588" y="0"/>
            <a:chExt cx="3437889" cy="2578417"/>
          </a:xfrm>
        </p:grpSpPr>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588" y="0"/>
              <a:ext cx="3437889" cy="2578417"/>
            </a:xfrm>
            <a:prstGeom prst="rect">
              <a:avLst/>
            </a:prstGeom>
          </p:spPr>
        </p:pic>
        <p:cxnSp>
          <p:nvCxnSpPr>
            <p:cNvPr id="14" name="Conector recto 13"/>
            <p:cNvCxnSpPr/>
            <p:nvPr/>
          </p:nvCxnSpPr>
          <p:spPr>
            <a:xfrm flipH="1" flipV="1">
              <a:off x="10430933" y="211979"/>
              <a:ext cx="25400" cy="2082488"/>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595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11510682" cy="561937"/>
          </a:xfrm>
        </p:spPr>
        <p:txBody>
          <a:bodyPr>
            <a:normAutofit/>
          </a:bodyPr>
          <a:lstStyle/>
          <a:p>
            <a:pPr algn="l"/>
            <a:r>
              <a:rPr lang="en-US" sz="2000" dirty="0"/>
              <a:t>In nature, transport occurs in fluids through the combination of advection and diffusion</a:t>
            </a: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18</a:t>
            </a:fld>
            <a:endParaRPr lang="en-US"/>
          </a:p>
        </p:txBody>
      </p:sp>
      <mc:AlternateContent xmlns:mc="http://schemas.openxmlformats.org/markup-compatibility/2006">
        <mc:Choice xmlns:a14="http://schemas.microsoft.com/office/drawing/2010/main" Requires="a14">
          <p:sp>
            <p:nvSpPr>
              <p:cNvPr id="11" name="Rectángulo 10"/>
              <p:cNvSpPr/>
              <p:nvPr/>
            </p:nvSpPr>
            <p:spPr>
              <a:xfrm>
                <a:off x="2953096" y="1982858"/>
                <a:ext cx="5496056"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i="1">
                                  <a:latin typeface="Cambria Math" panose="02040503050406030204" pitchFamily="18" charset="0"/>
                                  <a:ea typeface="Cambria Math" panose="02040503050406030204" pitchFamily="18" charset="0"/>
                                </a:rPr>
                                <m:t>1</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1</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b="0" i="1" smtClean="0">
                              <a:latin typeface="Cambria Math" panose="02040503050406030204" pitchFamily="18" charset="0"/>
                              <a:ea typeface="Cambria Math" panose="02040503050406030204" pitchFamily="18" charset="0"/>
                            </a:rPr>
                            <m:t>𝐷</m:t>
                          </m:r>
                          <m:r>
                            <a:rPr lang="es-MX" sz="2400" i="1">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i="1">
                                  <a:latin typeface="Cambria Math" panose="02040503050406030204" pitchFamily="18" charset="0"/>
                                  <a:ea typeface="Cambria Math" panose="02040503050406030204" pitchFamily="18" charset="0"/>
                                </a:rPr>
                                <m:t>1</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𝑆</m:t>
                          </m:r>
                        </m:e>
                        <m:sub>
                          <m:r>
                            <a:rPr lang="es-MX" sz="2400" b="0" i="1" smtClean="0">
                              <a:latin typeface="Cambria Math" panose="02040503050406030204" pitchFamily="18" charset="0"/>
                              <a:ea typeface="Cambria Math" panose="02040503050406030204" pitchFamily="18" charset="0"/>
                            </a:rPr>
                            <m:t>1</m:t>
                          </m:r>
                        </m:sub>
                      </m:sSub>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𝑅</m:t>
                          </m:r>
                        </m:e>
                        <m:sub>
                          <m:r>
                            <a:rPr lang="es-MX" sz="2400" b="0" i="1" smtClean="0">
                              <a:latin typeface="Cambria Math" panose="02040503050406030204" pitchFamily="18" charset="0"/>
                              <a:ea typeface="Cambria Math" panose="02040503050406030204" pitchFamily="18" charset="0"/>
                            </a:rPr>
                            <m:t>12</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1</m:t>
                          </m:r>
                        </m:sub>
                      </m:sSub>
                    </m:oMath>
                  </m:oMathPara>
                </a14:m>
                <a:endParaRPr lang="en-US" sz="2400" dirty="0"/>
              </a:p>
            </p:txBody>
          </p:sp>
        </mc:Choice>
        <mc:Fallback>
          <p:sp>
            <p:nvSpPr>
              <p:cNvPr id="11" name="Rectángulo 10"/>
              <p:cNvSpPr>
                <a:spLocks noRot="1" noChangeAspect="1" noMove="1" noResize="1" noEditPoints="1" noAdjustHandles="1" noChangeArrowheads="1" noChangeShapeType="1" noTextEdit="1"/>
              </p:cNvSpPr>
              <p:nvPr/>
            </p:nvSpPr>
            <p:spPr>
              <a:xfrm>
                <a:off x="2953096" y="1982858"/>
                <a:ext cx="5496056" cy="79457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ángulo 6"/>
              <p:cNvSpPr/>
              <p:nvPr/>
            </p:nvSpPr>
            <p:spPr>
              <a:xfrm>
                <a:off x="561654" y="5440927"/>
                <a:ext cx="224317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𝐷𝑎𝑟𝑐𝑦</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𝑣𝑒𝑙𝑜𝑐𝑖𝑡𝑦</m:t>
                      </m:r>
                    </m:oMath>
                  </m:oMathPara>
                </a14:m>
                <a:endParaRPr lang="en-US" dirty="0">
                  <a:solidFill>
                    <a:srgbClr val="0070C0"/>
                  </a:solidFill>
                </a:endParaRPr>
              </a:p>
            </p:txBody>
          </p:sp>
        </mc:Choice>
        <mc:Fallback>
          <p:sp>
            <p:nvSpPr>
              <p:cNvPr id="7" name="Rectángulo 6"/>
              <p:cNvSpPr>
                <a:spLocks noRot="1" noChangeAspect="1" noMove="1" noResize="1" noEditPoints="1" noAdjustHandles="1" noChangeArrowheads="1" noChangeShapeType="1" noTextEdit="1"/>
              </p:cNvSpPr>
              <p:nvPr/>
            </p:nvSpPr>
            <p:spPr>
              <a:xfrm>
                <a:off x="561654" y="5440927"/>
                <a:ext cx="2243178" cy="369332"/>
              </a:xfrm>
              <a:prstGeom prst="rect">
                <a:avLst/>
              </a:prstGeom>
              <a:blipFill rotWithShape="0">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ángulo 7"/>
              <p:cNvSpPr/>
              <p:nvPr/>
            </p:nvSpPr>
            <p:spPr>
              <a:xfrm>
                <a:off x="561654" y="5762439"/>
                <a:ext cx="2121158" cy="369332"/>
              </a:xfrm>
              <a:prstGeom prst="rect">
                <a:avLst/>
              </a:prstGeom>
            </p:spPr>
            <p:txBody>
              <a:bodyPr wrap="none">
                <a:spAutoFit/>
              </a:bodyPr>
              <a:lstStyle/>
              <a:p>
                <a:pPr/>
                <a14:m>
                  <m:oMath xmlns:m="http://schemas.openxmlformats.org/officeDocument/2006/math">
                    <m:r>
                      <a:rPr lang="es-MX" b="0" i="1" smtClean="0">
                        <a:solidFill>
                          <a:srgbClr val="FF0000"/>
                        </a:solidFill>
                        <a:latin typeface="Cambria Math" panose="02040503050406030204" pitchFamily="18" charset="0"/>
                      </a:rPr>
                      <m:t>𝑐</m:t>
                    </m:r>
                    <m:r>
                      <a:rPr lang="en-US" i="1" smtClean="0">
                        <a:solidFill>
                          <a:srgbClr val="FF0000"/>
                        </a:solidFill>
                        <a:latin typeface="Cambria Math" panose="02040503050406030204" pitchFamily="18" charset="0"/>
                      </a:rPr>
                      <m:t>=</m:t>
                    </m:r>
                    <m:r>
                      <a:rPr lang="es-MX" b="0" i="1" smtClean="0">
                        <a:solidFill>
                          <a:srgbClr val="FF0000"/>
                        </a:solidFill>
                        <a:latin typeface="Cambria Math" panose="02040503050406030204" pitchFamily="18" charset="0"/>
                      </a:rPr>
                      <m:t>𝑐𝑜𝑛𝑐𝑒𝑛𝑡𝑟𝑎𝑡𝑖𝑜𝑛</m:t>
                    </m:r>
                  </m:oMath>
                </a14:m>
                <a:r>
                  <a:rPr lang="en-US" dirty="0" smtClean="0">
                    <a:solidFill>
                      <a:srgbClr val="FF0000"/>
                    </a:solidFill>
                  </a:rPr>
                  <a:t> </a:t>
                </a:r>
                <a:endParaRPr lang="en-US" dirty="0">
                  <a:solidFill>
                    <a:srgbClr val="FF0000"/>
                  </a:solidFill>
                </a:endParaRPr>
              </a:p>
            </p:txBody>
          </p:sp>
        </mc:Choice>
        <mc:Fallback>
          <p:sp>
            <p:nvSpPr>
              <p:cNvPr id="8" name="Rectángulo 7"/>
              <p:cNvSpPr>
                <a:spLocks noRot="1" noChangeAspect="1" noMove="1" noResize="1" noEditPoints="1" noAdjustHandles="1" noChangeArrowheads="1" noChangeShapeType="1" noTextEdit="1"/>
              </p:cNvSpPr>
              <p:nvPr/>
            </p:nvSpPr>
            <p:spPr>
              <a:xfrm>
                <a:off x="561654" y="5762439"/>
                <a:ext cx="2121158"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ángulo 8"/>
              <p:cNvSpPr/>
              <p:nvPr/>
            </p:nvSpPr>
            <p:spPr>
              <a:xfrm>
                <a:off x="582202" y="6059612"/>
                <a:ext cx="2520562" cy="369332"/>
              </a:xfrm>
              <a:prstGeom prst="rect">
                <a:avLst/>
              </a:prstGeom>
            </p:spPr>
            <p:txBody>
              <a:bodyPr wrap="none">
                <a:spAutoFit/>
              </a:bodyPr>
              <a:lstStyle/>
              <a:p>
                <a:pPr/>
                <a14:m>
                  <m:oMath xmlns:m="http://schemas.openxmlformats.org/officeDocument/2006/math">
                    <m:r>
                      <a:rPr lang="es-MX" b="0" i="1" smtClean="0">
                        <a:solidFill>
                          <a:schemeClr val="accent6">
                            <a:lumMod val="75000"/>
                          </a:schemeClr>
                        </a:solidFill>
                        <a:latin typeface="Cambria Math" panose="02040503050406030204" pitchFamily="18" charset="0"/>
                      </a:rPr>
                      <m:t>𝐷</m:t>
                    </m:r>
                    <m:r>
                      <a:rPr lang="en-US" i="1" smtClean="0">
                        <a:solidFill>
                          <a:schemeClr val="accent6">
                            <a:lumMod val="75000"/>
                          </a:schemeClr>
                        </a:solidFill>
                        <a:latin typeface="Cambria Math" panose="02040503050406030204" pitchFamily="18" charset="0"/>
                      </a:rPr>
                      <m:t>=</m:t>
                    </m:r>
                  </m:oMath>
                </a14:m>
                <a:r>
                  <a:rPr lang="en-US" i="1" dirty="0" smtClean="0">
                    <a:solidFill>
                      <a:schemeClr val="accent6">
                        <a:lumMod val="75000"/>
                      </a:schemeClr>
                    </a:solidFill>
                    <a:latin typeface="Cambria Math" panose="02040503050406030204" pitchFamily="18" charset="0"/>
                  </a:rPr>
                  <a:t> diffusion </a:t>
                </a:r>
                <a:r>
                  <a:rPr lang="en-US" i="1" dirty="0" err="1" smtClean="0">
                    <a:solidFill>
                      <a:schemeClr val="accent6">
                        <a:lumMod val="75000"/>
                      </a:schemeClr>
                    </a:solidFill>
                    <a:latin typeface="Cambria Math" panose="02040503050406030204" pitchFamily="18" charset="0"/>
                  </a:rPr>
                  <a:t>coeficient</a:t>
                </a:r>
                <a:endParaRPr lang="en-US" i="1" dirty="0">
                  <a:solidFill>
                    <a:schemeClr val="accent6">
                      <a:lumMod val="75000"/>
                    </a:schemeClr>
                  </a:solidFill>
                  <a:latin typeface="Cambria Math" panose="02040503050406030204" pitchFamily="18" charset="0"/>
                </a:endParaRPr>
              </a:p>
            </p:txBody>
          </p:sp>
        </mc:Choice>
        <mc:Fallback>
          <p:sp>
            <p:nvSpPr>
              <p:cNvPr id="9" name="Rectángulo 8"/>
              <p:cNvSpPr>
                <a:spLocks noRot="1" noChangeAspect="1" noMove="1" noResize="1" noEditPoints="1" noAdjustHandles="1" noChangeArrowheads="1" noChangeShapeType="1" noTextEdit="1"/>
              </p:cNvSpPr>
              <p:nvPr/>
            </p:nvSpPr>
            <p:spPr>
              <a:xfrm>
                <a:off x="582202" y="6059612"/>
                <a:ext cx="2520562" cy="369332"/>
              </a:xfrm>
              <a:prstGeom prst="rect">
                <a:avLst/>
              </a:prstGeom>
              <a:blipFill rotWithShape="0">
                <a:blip r:embed="rId6"/>
                <a:stretch>
                  <a:fillRect t="-9836" r="-1937" b="-229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uadroTexto 11"/>
              <p:cNvSpPr txBox="1"/>
              <p:nvPr/>
            </p:nvSpPr>
            <p:spPr>
              <a:xfrm>
                <a:off x="6373305" y="5782613"/>
                <a:ext cx="2017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solidFill>
                            <a:srgbClr val="7030A0"/>
                          </a:solidFill>
                          <a:latin typeface="Cambria Math" panose="02040503050406030204" pitchFamily="18" charset="0"/>
                          <a:ea typeface="Cambria Math" panose="02040503050406030204" pitchFamily="18" charset="0"/>
                        </a:rPr>
                        <m:t>𝑆</m:t>
                      </m:r>
                      <m:r>
                        <a:rPr lang="es-MX" b="0" i="1" smtClean="0">
                          <a:solidFill>
                            <a:srgbClr val="7030A0"/>
                          </a:solidFill>
                          <a:latin typeface="Cambria Math" panose="02040503050406030204" pitchFamily="18" charset="0"/>
                          <a:ea typeface="Cambria Math" panose="02040503050406030204" pitchFamily="18" charset="0"/>
                        </a:rPr>
                        <m:t>=</m:t>
                      </m:r>
                      <m:r>
                        <a:rPr lang="es-MX" b="0" i="1" smtClean="0">
                          <a:solidFill>
                            <a:srgbClr val="7030A0"/>
                          </a:solidFill>
                          <a:latin typeface="Cambria Math" panose="02040503050406030204" pitchFamily="18" charset="0"/>
                          <a:ea typeface="Cambria Math" panose="02040503050406030204" pitchFamily="18" charset="0"/>
                        </a:rPr>
                        <m:t>𝑠𝑜𝑢𝑟𝑐𝑒</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𝑜𝑟</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𝑠𝑖𝑛𝑘</m:t>
                      </m:r>
                      <m:r>
                        <a:rPr lang="es-MX" b="0" i="1" smtClean="0">
                          <a:solidFill>
                            <a:srgbClr val="7030A0"/>
                          </a:solidFill>
                          <a:latin typeface="Cambria Math" panose="02040503050406030204" pitchFamily="18" charset="0"/>
                          <a:ea typeface="Cambria Math" panose="02040503050406030204" pitchFamily="18" charset="0"/>
                        </a:rPr>
                        <m:t> </m:t>
                      </m:r>
                    </m:oMath>
                  </m:oMathPara>
                </a14:m>
                <a:endParaRPr lang="en-US" dirty="0">
                  <a:solidFill>
                    <a:srgbClr val="7030A0"/>
                  </a:solidFill>
                </a:endParaRPr>
              </a:p>
            </p:txBody>
          </p:sp>
        </mc:Choice>
        <mc:Fallback>
          <p:sp>
            <p:nvSpPr>
              <p:cNvPr id="12" name="CuadroTexto 11"/>
              <p:cNvSpPr txBox="1">
                <a:spLocks noRot="1" noChangeAspect="1" noMove="1" noResize="1" noEditPoints="1" noAdjustHandles="1" noChangeArrowheads="1" noChangeShapeType="1" noTextEdit="1"/>
              </p:cNvSpPr>
              <p:nvPr/>
            </p:nvSpPr>
            <p:spPr>
              <a:xfrm>
                <a:off x="6373305" y="5782613"/>
                <a:ext cx="2017091" cy="276999"/>
              </a:xfrm>
              <a:prstGeom prst="rect">
                <a:avLst/>
              </a:prstGeom>
              <a:blipFill rotWithShape="0">
                <a:blip r:embed="rId7"/>
                <a:stretch>
                  <a:fillRect l="-2115" b="-8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ángulo 12"/>
              <p:cNvSpPr/>
              <p:nvPr/>
            </p:nvSpPr>
            <p:spPr>
              <a:xfrm>
                <a:off x="2953096" y="2945555"/>
                <a:ext cx="6629507"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2</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2</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b="0" i="1" smtClean="0">
                              <a:latin typeface="Cambria Math" panose="02040503050406030204" pitchFamily="18" charset="0"/>
                              <a:ea typeface="Cambria Math" panose="02040503050406030204" pitchFamily="18" charset="0"/>
                            </a:rPr>
                            <m:t>𝐷</m:t>
                          </m:r>
                          <m:r>
                            <a:rPr lang="es-MX" sz="2400" i="1">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2</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𝑆</m:t>
                          </m:r>
                        </m:e>
                        <m:sub>
                          <m:r>
                            <a:rPr lang="es-MX" sz="2400" b="0" i="1" smtClean="0">
                              <a:latin typeface="Cambria Math" panose="02040503050406030204" pitchFamily="18" charset="0"/>
                              <a:ea typeface="Cambria Math" panose="02040503050406030204" pitchFamily="18" charset="0"/>
                            </a:rPr>
                            <m:t>2</m:t>
                          </m:r>
                        </m:sub>
                      </m:sSub>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𝑅</m:t>
                          </m:r>
                        </m:e>
                        <m:sub>
                          <m:r>
                            <a:rPr lang="es-MX" sz="2400" b="0" i="1" smtClean="0">
                              <a:latin typeface="Cambria Math" panose="02040503050406030204" pitchFamily="18" charset="0"/>
                              <a:ea typeface="Cambria Math" panose="02040503050406030204" pitchFamily="18" charset="0"/>
                            </a:rPr>
                            <m:t>12</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1</m:t>
                          </m:r>
                        </m:sub>
                      </m:sSub>
                      <m:r>
                        <a:rPr lang="es-MX"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𝑅</m:t>
                          </m:r>
                        </m:e>
                        <m:sub>
                          <m:r>
                            <a:rPr lang="es-MX" sz="2400" b="0" i="1" smtClean="0">
                              <a:latin typeface="Cambria Math" panose="02040503050406030204" pitchFamily="18" charset="0"/>
                              <a:ea typeface="Cambria Math" panose="02040503050406030204" pitchFamily="18" charset="0"/>
                            </a:rPr>
                            <m:t>23</m:t>
                          </m:r>
                        </m:sub>
                      </m:sSub>
                      <m:sSub>
                        <m:sSubPr>
                          <m:ctrlPr>
                            <a:rPr lang="es-MX" sz="2400" i="1">
                              <a:latin typeface="Cambria Math" panose="02040503050406030204" pitchFamily="18" charset="0"/>
                              <a:ea typeface="Cambria Math" panose="02040503050406030204" pitchFamily="18" charset="0"/>
                            </a:rPr>
                          </m:ctrlPr>
                        </m:sSubPr>
                        <m:e>
                          <m:r>
                            <a:rPr lang="es-MX" sz="240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p:sp>
            <p:nvSpPr>
              <p:cNvPr id="13" name="Rectángulo 12"/>
              <p:cNvSpPr>
                <a:spLocks noRot="1" noChangeAspect="1" noMove="1" noResize="1" noEditPoints="1" noAdjustHandles="1" noChangeArrowheads="1" noChangeShapeType="1" noTextEdit="1"/>
              </p:cNvSpPr>
              <p:nvPr/>
            </p:nvSpPr>
            <p:spPr>
              <a:xfrm>
                <a:off x="2953096" y="2945555"/>
                <a:ext cx="6629507" cy="794576"/>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ángulo 13"/>
              <p:cNvSpPr/>
              <p:nvPr/>
            </p:nvSpPr>
            <p:spPr>
              <a:xfrm>
                <a:off x="2953096" y="3908252"/>
                <a:ext cx="553876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3</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3</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b="0" i="1" smtClean="0">
                              <a:latin typeface="Cambria Math" panose="02040503050406030204" pitchFamily="18" charset="0"/>
                              <a:ea typeface="Cambria Math" panose="02040503050406030204" pitchFamily="18" charset="0"/>
                            </a:rPr>
                            <m:t>𝐷</m:t>
                          </m:r>
                          <m:r>
                            <a:rPr lang="es-MX" sz="2400" i="1">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3</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𝑆</m:t>
                          </m:r>
                        </m:e>
                        <m:sub>
                          <m:r>
                            <a:rPr lang="es-MX" sz="2400" b="0" i="1" smtClean="0">
                              <a:latin typeface="Cambria Math" panose="02040503050406030204" pitchFamily="18" charset="0"/>
                              <a:ea typeface="Cambria Math" panose="02040503050406030204" pitchFamily="18" charset="0"/>
                            </a:rPr>
                            <m:t>3</m:t>
                          </m:r>
                        </m:sub>
                      </m:sSub>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𝑅</m:t>
                          </m:r>
                        </m:e>
                        <m:sub>
                          <m:r>
                            <a:rPr lang="es-MX" sz="2400" b="0" i="1" smtClean="0">
                              <a:latin typeface="Cambria Math" panose="02040503050406030204" pitchFamily="18" charset="0"/>
                              <a:ea typeface="Cambria Math" panose="02040503050406030204" pitchFamily="18" charset="0"/>
                            </a:rPr>
                            <m:t>23</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solidFill>
                                <a:srgbClr val="FF0000"/>
                              </a:solidFill>
                              <a:latin typeface="Cambria Math" panose="02040503050406030204" pitchFamily="18" charset="0"/>
                              <a:ea typeface="Cambria Math" panose="02040503050406030204" pitchFamily="18" charset="0"/>
                            </a:rPr>
                            <m:t>𝑐</m:t>
                          </m:r>
                        </m:e>
                        <m:sub>
                          <m:r>
                            <a:rPr lang="es-MX" sz="2400" b="0" i="1"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p:sp>
            <p:nvSpPr>
              <p:cNvPr id="14" name="Rectángulo 13"/>
              <p:cNvSpPr>
                <a:spLocks noRot="1" noChangeAspect="1" noMove="1" noResize="1" noEditPoints="1" noAdjustHandles="1" noChangeArrowheads="1" noChangeShapeType="1" noTextEdit="1"/>
              </p:cNvSpPr>
              <p:nvPr/>
            </p:nvSpPr>
            <p:spPr>
              <a:xfrm>
                <a:off x="2953096" y="3908252"/>
                <a:ext cx="5538760" cy="79457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ángulo 14"/>
              <p:cNvSpPr/>
              <p:nvPr/>
            </p:nvSpPr>
            <p:spPr>
              <a:xfrm>
                <a:off x="6278930" y="6077722"/>
                <a:ext cx="21064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MX" b="0" i="1" smtClean="0">
                          <a:solidFill>
                            <a:schemeClr val="accent2">
                              <a:lumMod val="75000"/>
                            </a:schemeClr>
                          </a:solidFill>
                          <a:latin typeface="Cambria Math" panose="02040503050406030204" pitchFamily="18" charset="0"/>
                        </a:rPr>
                        <m:t>𝑅</m:t>
                      </m:r>
                      <m:r>
                        <a:rPr lang="es-MX" b="0" i="1" smtClean="0">
                          <a:solidFill>
                            <a:schemeClr val="accent2">
                              <a:lumMod val="75000"/>
                            </a:schemeClr>
                          </a:solidFill>
                          <a:latin typeface="Cambria Math" panose="02040503050406030204" pitchFamily="18" charset="0"/>
                        </a:rPr>
                        <m:t>=</m:t>
                      </m:r>
                      <m:r>
                        <a:rPr lang="es-MX" b="0" i="1" smtClean="0">
                          <a:solidFill>
                            <a:schemeClr val="accent2">
                              <a:lumMod val="75000"/>
                            </a:schemeClr>
                          </a:solidFill>
                          <a:latin typeface="Cambria Math" panose="02040503050406030204" pitchFamily="18" charset="0"/>
                        </a:rPr>
                        <m:t>𝑐𝑜𝑢𝑝𝑙𝑖𝑛𝑔</m:t>
                      </m:r>
                      <m:r>
                        <a:rPr lang="es-MX" b="0" i="1" smtClean="0">
                          <a:solidFill>
                            <a:schemeClr val="accent2">
                              <a:lumMod val="75000"/>
                            </a:schemeClr>
                          </a:solidFill>
                          <a:latin typeface="Cambria Math" panose="02040503050406030204" pitchFamily="18" charset="0"/>
                        </a:rPr>
                        <m:t> </m:t>
                      </m:r>
                      <m:r>
                        <a:rPr lang="es-MX" b="0" i="1" smtClean="0">
                          <a:solidFill>
                            <a:schemeClr val="accent2">
                              <a:lumMod val="75000"/>
                            </a:schemeClr>
                          </a:solidFill>
                          <a:latin typeface="Cambria Math" panose="02040503050406030204" pitchFamily="18" charset="0"/>
                        </a:rPr>
                        <m:t>𝑟𝑎𝑡𝑒</m:t>
                      </m:r>
                    </m:oMath>
                  </m:oMathPara>
                </a14:m>
                <a:endParaRPr lang="en-US" dirty="0">
                  <a:solidFill>
                    <a:schemeClr val="accent2">
                      <a:lumMod val="75000"/>
                    </a:schemeClr>
                  </a:solidFill>
                </a:endParaRPr>
              </a:p>
            </p:txBody>
          </p:sp>
        </mc:Choice>
        <mc:Fallback>
          <p:sp>
            <p:nvSpPr>
              <p:cNvPr id="15" name="Rectángulo 14"/>
              <p:cNvSpPr>
                <a:spLocks noRot="1" noChangeAspect="1" noMove="1" noResize="1" noEditPoints="1" noAdjustHandles="1" noChangeArrowheads="1" noChangeShapeType="1" noTextEdit="1"/>
              </p:cNvSpPr>
              <p:nvPr/>
            </p:nvSpPr>
            <p:spPr>
              <a:xfrm>
                <a:off x="6278930" y="6077722"/>
                <a:ext cx="2106410" cy="369332"/>
              </a:xfrm>
              <a:prstGeom prst="rect">
                <a:avLst/>
              </a:prstGeom>
              <a:blipFill rotWithShape="0">
                <a:blip r:embed="rId10"/>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4444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lnSpcReduction="10000"/>
          </a:bodyPr>
          <a:lstStyle/>
          <a:p>
            <a:pPr algn="l"/>
            <a:r>
              <a:rPr lang="en-US" sz="2000" dirty="0" smtClean="0"/>
              <a:t>A</a:t>
            </a:r>
            <a:r>
              <a:rPr lang="en-US" sz="2000" dirty="0" smtClean="0"/>
              <a:t>nterior </a:t>
            </a:r>
            <a:r>
              <a:rPr lang="en-US" sz="2000" dirty="0" smtClean="0"/>
              <a:t>oxygen concentration field distribution is shown for the three compartments</a:t>
            </a:r>
            <a:br>
              <a:rPr lang="en-US" sz="2000" dirty="0" smtClean="0"/>
            </a:br>
            <a:r>
              <a:rPr lang="en-US" sz="2000" dirty="0" smtClean="0"/>
              <a:t>of left ventricle real </a:t>
            </a:r>
            <a:r>
              <a:rPr lang="en-US" sz="2000" dirty="0" smtClean="0"/>
              <a:t>geometry</a:t>
            </a:r>
            <a:r>
              <a:rPr lang="en-US" sz="2000" dirty="0" smtClean="0"/>
              <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19</a:t>
            </a:fld>
            <a:endParaRPr lang="en-US"/>
          </a:p>
        </p:txBody>
      </p:sp>
      <p:pic>
        <p:nvPicPr>
          <p:cNvPr id="5" name="ref_begi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485757" y="1463040"/>
            <a:ext cx="2336800" cy="4572000"/>
          </a:xfrm>
          <a:prstGeom prst="rect">
            <a:avLst/>
          </a:prstGeom>
        </p:spPr>
      </p:pic>
      <p:pic>
        <p:nvPicPr>
          <p:cNvPr id="7" name="ref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904902" y="1472287"/>
            <a:ext cx="2260600" cy="4572000"/>
          </a:xfrm>
          <a:prstGeom prst="rect">
            <a:avLst/>
          </a:prstGeom>
        </p:spPr>
      </p:pic>
      <p:pic>
        <p:nvPicPr>
          <p:cNvPr id="8" name="ref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409968" y="1463040"/>
            <a:ext cx="2235200" cy="4572000"/>
          </a:xfrm>
          <a:prstGeom prst="rect">
            <a:avLst/>
          </a:prstGeom>
        </p:spPr>
      </p:pic>
    </p:spTree>
    <p:extLst>
      <p:ext uri="{BB962C8B-B14F-4D97-AF65-F5344CB8AC3E}">
        <p14:creationId xmlns:p14="http://schemas.microsoft.com/office/powerpoint/2010/main" val="32196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8"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50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5"/>
                </p:tgtEl>
              </p:cMediaNode>
            </p:video>
            <p:video>
              <p:cMediaNode vol="80000">
                <p:cTn id="12" repeatCount="indefinite" fill="remove" display="0">
                  <p:stCondLst>
                    <p:cond delay="indefinite"/>
                  </p:stCondLst>
                </p:cTn>
                <p:tgtEl>
                  <p:spTgt spid="7"/>
                </p:tgtEl>
              </p:cMediaNode>
            </p:video>
            <p:video>
              <p:cMediaNode vol="80000">
                <p:cTn id="13" repeatCount="indefinite" fill="remove"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47040" y="1122363"/>
            <a:ext cx="11379200" cy="2387600"/>
          </a:xfrm>
        </p:spPr>
        <p:txBody>
          <a:bodyPr>
            <a:normAutofit/>
          </a:bodyPr>
          <a:lstStyle/>
          <a:p>
            <a:r>
              <a:rPr lang="en-US" sz="6600" dirty="0" smtClean="0"/>
              <a:t/>
            </a:r>
            <a:br>
              <a:rPr lang="en-US" sz="6600" dirty="0" smtClean="0"/>
            </a:br>
            <a:r>
              <a:rPr lang="en-US" sz="6600" dirty="0" smtClean="0"/>
              <a:t> </a:t>
            </a:r>
            <a:r>
              <a:rPr lang="en-US" sz="2800" b="1" dirty="0" smtClean="0"/>
              <a:t>Multiscale </a:t>
            </a:r>
            <a:r>
              <a:rPr lang="en-US" sz="2800" b="1" dirty="0"/>
              <a:t>simulation of blood flow dynamics in the normal and ischemic coronary circulation </a:t>
            </a:r>
            <a:endParaRPr lang="en-US" sz="6600" b="1" dirty="0"/>
          </a:p>
        </p:txBody>
      </p:sp>
      <p:sp>
        <p:nvSpPr>
          <p:cNvPr id="3" name="Subtítulo 2"/>
          <p:cNvSpPr>
            <a:spLocks noGrp="1"/>
          </p:cNvSpPr>
          <p:nvPr>
            <p:ph type="subTitle" idx="1"/>
          </p:nvPr>
        </p:nvSpPr>
        <p:spPr>
          <a:xfrm>
            <a:off x="1524000" y="3846746"/>
            <a:ext cx="9144000" cy="1538054"/>
          </a:xfrm>
        </p:spPr>
        <p:txBody>
          <a:bodyPr>
            <a:noAutofit/>
          </a:bodyPr>
          <a:lstStyle/>
          <a:p>
            <a:r>
              <a:rPr lang="en-US" sz="1800" dirty="0" smtClean="0">
                <a:latin typeface="+mj-lt"/>
              </a:rPr>
              <a:t>Alessandro </a:t>
            </a:r>
            <a:r>
              <a:rPr lang="en-US" sz="1800" dirty="0" err="1" smtClean="0">
                <a:latin typeface="+mj-lt"/>
              </a:rPr>
              <a:t>Masci</a:t>
            </a:r>
            <a:endParaRPr lang="en-US" sz="1800" dirty="0" smtClean="0">
              <a:latin typeface="+mj-lt"/>
            </a:endParaRPr>
          </a:p>
          <a:p>
            <a:r>
              <a:rPr lang="en-US" sz="1800" dirty="0" smtClean="0">
                <a:latin typeface="+mj-lt"/>
              </a:rPr>
              <a:t>J. Ivan Colorado Cervantes</a:t>
            </a:r>
          </a:p>
          <a:p>
            <a:r>
              <a:rPr lang="en-US" sz="1800" dirty="0">
                <a:latin typeface="+mj-lt"/>
              </a:rPr>
              <a:t>Lars Erik </a:t>
            </a:r>
            <a:r>
              <a:rPr lang="en-US" sz="1800" dirty="0" err="1" smtClean="0">
                <a:latin typeface="+mj-lt"/>
              </a:rPr>
              <a:t>Ødegaard</a:t>
            </a:r>
            <a:endParaRPr lang="en-US" sz="1800" dirty="0" smtClean="0">
              <a:latin typeface="+mj-lt"/>
            </a:endParaRPr>
          </a:p>
          <a:p>
            <a:r>
              <a:rPr lang="en-US" sz="1800" dirty="0" smtClean="0">
                <a:latin typeface="+mj-lt"/>
              </a:rPr>
              <a:t>Advisor: Alexandra Diem</a:t>
            </a:r>
            <a:endParaRPr lang="en-US" sz="1800" dirty="0">
              <a:latin typeface="+mj-lt"/>
            </a:endParaRPr>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11" y="1475851"/>
            <a:ext cx="2332519" cy="880162"/>
          </a:xfrm>
          <a:prstGeom prst="rect">
            <a:avLst/>
          </a:prstGeom>
        </p:spPr>
      </p:pic>
      <p:pic>
        <p:nvPicPr>
          <p:cNvPr id="11" name="Imagen 10"/>
          <p:cNvPicPr>
            <a:picLocks noChangeAspect="1"/>
          </p:cNvPicPr>
          <p:nvPr/>
        </p:nvPicPr>
        <p:blipFill rotWithShape="1">
          <a:blip r:embed="rId4" cstate="print">
            <a:extLst>
              <a:ext uri="{28A0092B-C50C-407E-A947-70E740481C1C}">
                <a14:useLocalDpi xmlns:a14="http://schemas.microsoft.com/office/drawing/2010/main" val="0"/>
              </a:ext>
            </a:extLst>
          </a:blip>
          <a:srcRect l="21147"/>
          <a:stretch/>
        </p:blipFill>
        <p:spPr>
          <a:xfrm>
            <a:off x="3924205" y="1349906"/>
            <a:ext cx="4502619" cy="966257"/>
          </a:xfrm>
          <a:prstGeom prst="rect">
            <a:avLst/>
          </a:prstGeom>
        </p:spPr>
      </p:pic>
      <p:pic>
        <p:nvPicPr>
          <p:cNvPr id="12" name="Imagen 11"/>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9529482" y="1585924"/>
            <a:ext cx="1775012" cy="494219"/>
          </a:xfrm>
          <a:prstGeom prst="rect">
            <a:avLst/>
          </a:prstGeom>
        </p:spPr>
      </p:pic>
    </p:spTree>
    <p:extLst>
      <p:ext uri="{BB962C8B-B14F-4D97-AF65-F5344CB8AC3E}">
        <p14:creationId xmlns:p14="http://schemas.microsoft.com/office/powerpoint/2010/main" val="3940168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14" y="2613434"/>
            <a:ext cx="1784343" cy="2011358"/>
          </a:xfrm>
          <a:prstGeom prst="rect">
            <a:avLst/>
          </a:prstGeom>
        </p:spPr>
      </p:pic>
      <p:pic>
        <p:nvPicPr>
          <p:cNvPr id="57" name="Imagen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10" y="2630202"/>
            <a:ext cx="1784984" cy="2010505"/>
          </a:xfrm>
          <a:prstGeom prst="rect">
            <a:avLst/>
          </a:prstGeom>
        </p:spPr>
      </p:pic>
      <p:sp>
        <p:nvSpPr>
          <p:cNvPr id="3" name="Subtítulo 2"/>
          <p:cNvSpPr>
            <a:spLocks noGrp="1"/>
          </p:cNvSpPr>
          <p:nvPr>
            <p:ph type="subTitle" idx="1"/>
          </p:nvPr>
        </p:nvSpPr>
        <p:spPr>
          <a:xfrm>
            <a:off x="403412" y="561976"/>
            <a:ext cx="11510682" cy="526718"/>
          </a:xfrm>
        </p:spPr>
        <p:txBody>
          <a:bodyPr>
            <a:normAutofit/>
          </a:bodyPr>
          <a:lstStyle/>
          <a:p>
            <a:pPr algn="l"/>
            <a:r>
              <a:rPr lang="en-US" sz="2000" dirty="0" smtClean="0"/>
              <a:t>A blockage in th</a:t>
            </a:r>
            <a:r>
              <a:rPr lang="en-US" sz="2000" dirty="0" smtClean="0"/>
              <a:t>e </a:t>
            </a:r>
            <a:r>
              <a:rPr lang="en-US" sz="2000" dirty="0" smtClean="0"/>
              <a:t>coronary structure causes a decrease of oxygen supply to the myocardium</a:t>
            </a: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20</a:t>
            </a:fld>
            <a:endParaRPr lang="en-US"/>
          </a:p>
        </p:txBody>
      </p:sp>
      <p:sp>
        <p:nvSpPr>
          <p:cNvPr id="16" name="Elipse 15"/>
          <p:cNvSpPr/>
          <p:nvPr/>
        </p:nvSpPr>
        <p:spPr>
          <a:xfrm>
            <a:off x="5313145" y="2515010"/>
            <a:ext cx="1020811" cy="960021"/>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upo 18"/>
          <p:cNvGrpSpPr/>
          <p:nvPr/>
        </p:nvGrpSpPr>
        <p:grpSpPr>
          <a:xfrm>
            <a:off x="5412122" y="3988721"/>
            <a:ext cx="921834" cy="875008"/>
            <a:chOff x="5476775" y="3039137"/>
            <a:chExt cx="1049153" cy="1020278"/>
          </a:xfrm>
        </p:grpSpPr>
        <p:grpSp>
          <p:nvGrpSpPr>
            <p:cNvPr id="17" name="Grupo 16"/>
            <p:cNvGrpSpPr/>
            <p:nvPr/>
          </p:nvGrpSpPr>
          <p:grpSpPr>
            <a:xfrm>
              <a:off x="5476775" y="3039137"/>
              <a:ext cx="1049153" cy="1020278"/>
              <a:chOff x="5438274" y="3053321"/>
              <a:chExt cx="1540042" cy="1518679"/>
            </a:xfrm>
          </p:grpSpPr>
          <p:sp>
            <p:nvSpPr>
              <p:cNvPr id="2" name="Elipse 1"/>
              <p:cNvSpPr/>
              <p:nvPr/>
            </p:nvSpPr>
            <p:spPr>
              <a:xfrm>
                <a:off x="5438274" y="3053321"/>
                <a:ext cx="1540042" cy="1518679"/>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Elipse 5"/>
              <p:cNvSpPr/>
              <p:nvPr/>
            </p:nvSpPr>
            <p:spPr>
              <a:xfrm>
                <a:off x="5625164" y="3240759"/>
                <a:ext cx="1166261" cy="1143802"/>
              </a:xfrm>
              <a:prstGeom prst="ellipse">
                <a:avLst/>
              </a:prstGeom>
              <a:noFill/>
              <a:ln w="190500">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Acorde 17"/>
            <p:cNvSpPr/>
            <p:nvPr/>
          </p:nvSpPr>
          <p:spPr>
            <a:xfrm>
              <a:off x="5597374" y="3368974"/>
              <a:ext cx="721360" cy="622398"/>
            </a:xfrm>
            <a:prstGeom prst="chord">
              <a:avLst>
                <a:gd name="adj1" fmla="val 2967340"/>
                <a:gd name="adj2" fmla="val 13137654"/>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Más 19"/>
          <p:cNvSpPr/>
          <p:nvPr/>
        </p:nvSpPr>
        <p:spPr>
          <a:xfrm rot="2408467">
            <a:off x="981094" y="3344006"/>
            <a:ext cx="277247" cy="262049"/>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9" name="Grupo 28"/>
          <p:cNvGrpSpPr/>
          <p:nvPr/>
        </p:nvGrpSpPr>
        <p:grpSpPr>
          <a:xfrm>
            <a:off x="6725458" y="2497151"/>
            <a:ext cx="3657600" cy="968099"/>
            <a:chOff x="7086600" y="3310251"/>
            <a:chExt cx="3657600" cy="968099"/>
          </a:xfrm>
        </p:grpSpPr>
        <p:sp>
          <p:nvSpPr>
            <p:cNvPr id="30" name="Rectángulo 29"/>
            <p:cNvSpPr/>
            <p:nvPr/>
          </p:nvSpPr>
          <p:spPr>
            <a:xfrm>
              <a:off x="7086600" y="3429434"/>
              <a:ext cx="3657600" cy="729733"/>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p:cNvSpPr/>
            <p:nvPr/>
          </p:nvSpPr>
          <p:spPr>
            <a:xfrm>
              <a:off x="7086600" y="4145299"/>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p:nvSpPr>
          <p:spPr>
            <a:xfrm>
              <a:off x="7086600" y="3310251"/>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upo 40"/>
          <p:cNvGrpSpPr/>
          <p:nvPr/>
        </p:nvGrpSpPr>
        <p:grpSpPr>
          <a:xfrm>
            <a:off x="6725458" y="3988721"/>
            <a:ext cx="3657600" cy="1731682"/>
            <a:chOff x="7086600" y="3310251"/>
            <a:chExt cx="3657600" cy="1731682"/>
          </a:xfrm>
        </p:grpSpPr>
        <p:grpSp>
          <p:nvGrpSpPr>
            <p:cNvPr id="40" name="Grupo 39"/>
            <p:cNvGrpSpPr/>
            <p:nvPr/>
          </p:nvGrpSpPr>
          <p:grpSpPr>
            <a:xfrm>
              <a:off x="7086600" y="3310251"/>
              <a:ext cx="3657600" cy="1731682"/>
              <a:chOff x="7086600" y="3310251"/>
              <a:chExt cx="3657600" cy="1731682"/>
            </a:xfrm>
          </p:grpSpPr>
          <p:grpSp>
            <p:nvGrpSpPr>
              <p:cNvPr id="28" name="Grupo 27"/>
              <p:cNvGrpSpPr/>
              <p:nvPr/>
            </p:nvGrpSpPr>
            <p:grpSpPr>
              <a:xfrm>
                <a:off x="7086600" y="3310251"/>
                <a:ext cx="3657600" cy="968099"/>
                <a:chOff x="7086600" y="3310251"/>
                <a:chExt cx="3657600" cy="968099"/>
              </a:xfrm>
            </p:grpSpPr>
            <p:sp>
              <p:nvSpPr>
                <p:cNvPr id="25" name="Rectángulo 24"/>
                <p:cNvSpPr/>
                <p:nvPr/>
              </p:nvSpPr>
              <p:spPr>
                <a:xfrm>
                  <a:off x="7086600" y="3429434"/>
                  <a:ext cx="3657600" cy="729733"/>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7086600" y="4145299"/>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086600" y="3310251"/>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Acorde 36"/>
              <p:cNvSpPr/>
              <p:nvPr/>
            </p:nvSpPr>
            <p:spPr>
              <a:xfrm rot="10070083">
                <a:off x="8436800" y="3960447"/>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corde 37"/>
              <p:cNvSpPr/>
              <p:nvPr/>
            </p:nvSpPr>
            <p:spPr>
              <a:xfrm rot="10070083">
                <a:off x="8757444" y="3885142"/>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ángulo 32"/>
            <p:cNvSpPr/>
            <p:nvPr/>
          </p:nvSpPr>
          <p:spPr>
            <a:xfrm>
              <a:off x="7086600" y="3443302"/>
              <a:ext cx="3657600" cy="14753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corde 34"/>
            <p:cNvSpPr/>
            <p:nvPr/>
          </p:nvSpPr>
          <p:spPr>
            <a:xfrm rot="10070083">
              <a:off x="9010353" y="3960447"/>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lecha derecha 50"/>
          <p:cNvSpPr/>
          <p:nvPr/>
        </p:nvSpPr>
        <p:spPr>
          <a:xfrm>
            <a:off x="6928658" y="4426224"/>
            <a:ext cx="1151467" cy="250012"/>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echa derecha 51"/>
          <p:cNvSpPr/>
          <p:nvPr/>
        </p:nvSpPr>
        <p:spPr>
          <a:xfrm>
            <a:off x="6937670" y="2856194"/>
            <a:ext cx="1151467" cy="250012"/>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ás 53"/>
          <p:cNvSpPr/>
          <p:nvPr/>
        </p:nvSpPr>
        <p:spPr>
          <a:xfrm rot="2408467">
            <a:off x="1141355" y="3665089"/>
            <a:ext cx="220946" cy="214355"/>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5" name="Más 54"/>
          <p:cNvSpPr/>
          <p:nvPr/>
        </p:nvSpPr>
        <p:spPr>
          <a:xfrm rot="2408467">
            <a:off x="1331798" y="3627831"/>
            <a:ext cx="220946" cy="214355"/>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6" name="CuadroTexto 55"/>
          <p:cNvSpPr txBox="1"/>
          <p:nvPr/>
        </p:nvSpPr>
        <p:spPr>
          <a:xfrm>
            <a:off x="10383058" y="3790211"/>
            <a:ext cx="1397000" cy="369332"/>
          </a:xfrm>
          <a:prstGeom prst="rect">
            <a:avLst/>
          </a:prstGeom>
          <a:noFill/>
        </p:spPr>
        <p:txBody>
          <a:bodyPr wrap="square" rtlCol="0">
            <a:spAutoFit/>
          </a:bodyPr>
          <a:lstStyle/>
          <a:p>
            <a:r>
              <a:rPr lang="en-US" dirty="0" smtClean="0"/>
              <a:t>Blockage</a:t>
            </a:r>
            <a:endParaRPr lang="en-US" dirty="0"/>
          </a:p>
        </p:txBody>
      </p:sp>
      <p:pic>
        <p:nvPicPr>
          <p:cNvPr id="34" name="Imagen 33"/>
          <p:cNvPicPr>
            <a:picLocks noChangeAspect="1"/>
          </p:cNvPicPr>
          <p:nvPr/>
        </p:nvPicPr>
        <p:blipFill rotWithShape="1">
          <a:blip r:embed="rId5" cstate="print">
            <a:extLst>
              <a:ext uri="{28A0092B-C50C-407E-A947-70E740481C1C}">
                <a14:useLocalDpi xmlns:a14="http://schemas.microsoft.com/office/drawing/2010/main" val="0"/>
              </a:ext>
            </a:extLst>
          </a:blip>
          <a:srcRect l="33534" t="13203" r="29592" b="15223"/>
          <a:stretch/>
        </p:blipFill>
        <p:spPr>
          <a:xfrm>
            <a:off x="2656704" y="2981200"/>
            <a:ext cx="1530683" cy="1746929"/>
          </a:xfrm>
          <a:prstGeom prst="rect">
            <a:avLst/>
          </a:prstGeom>
        </p:spPr>
      </p:pic>
      <p:sp>
        <p:nvSpPr>
          <p:cNvPr id="44" name="Más 43"/>
          <p:cNvSpPr/>
          <p:nvPr/>
        </p:nvSpPr>
        <p:spPr>
          <a:xfrm rot="2408467">
            <a:off x="3584594" y="3404572"/>
            <a:ext cx="277247" cy="262049"/>
          </a:xfrm>
          <a:prstGeom prst="mathPlus">
            <a:avLst>
              <a:gd name="adj1" fmla="val 6569"/>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5" name="Más 44"/>
          <p:cNvSpPr/>
          <p:nvPr/>
        </p:nvSpPr>
        <p:spPr>
          <a:xfrm rot="2408467">
            <a:off x="3849382" y="3506933"/>
            <a:ext cx="153950" cy="140859"/>
          </a:xfrm>
          <a:prstGeom prst="mathPlus">
            <a:avLst>
              <a:gd name="adj1" fmla="val 9938"/>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6" name="Más 45"/>
          <p:cNvSpPr/>
          <p:nvPr/>
        </p:nvSpPr>
        <p:spPr>
          <a:xfrm rot="2408467">
            <a:off x="3836682" y="3681017"/>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7" name="Más 46"/>
          <p:cNvSpPr/>
          <p:nvPr/>
        </p:nvSpPr>
        <p:spPr>
          <a:xfrm rot="2408467">
            <a:off x="3449318" y="3934010"/>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Más 47"/>
          <p:cNvSpPr/>
          <p:nvPr/>
        </p:nvSpPr>
        <p:spPr>
          <a:xfrm rot="2408467">
            <a:off x="3590451" y="4098966"/>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177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1" grpId="0" animBg="1"/>
      <p:bldP spid="54" grpId="0" animBg="1"/>
      <p:bldP spid="55" grpId="0" animBg="1"/>
      <p:bldP spid="56" grpId="0"/>
      <p:bldP spid="44" grpId="0" animBg="1"/>
      <p:bldP spid="45" grpId="0" animBg="1"/>
      <p:bldP spid="46" grpId="0" animBg="1"/>
      <p:bldP spid="47" grpId="0"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lnSpcReduction="10000"/>
          </a:bodyPr>
          <a:lstStyle/>
          <a:p>
            <a:pPr algn="l"/>
            <a:r>
              <a:rPr lang="en-US" sz="2000" dirty="0" smtClean="0"/>
              <a:t>Anterior oxygen </a:t>
            </a:r>
            <a:r>
              <a:rPr lang="en-US" sz="2000" dirty="0" smtClean="0"/>
              <a:t>concentration field distribution is shown for the three compartments</a:t>
            </a:r>
            <a:br>
              <a:rPr lang="en-US" sz="2000" dirty="0" smtClean="0"/>
            </a:br>
            <a:r>
              <a:rPr lang="en-US" sz="2000" dirty="0" smtClean="0"/>
              <a:t>of left ventricle real </a:t>
            </a:r>
            <a:r>
              <a:rPr lang="en-US" sz="2000" dirty="0" smtClean="0"/>
              <a:t>geometry.</a:t>
            </a:r>
            <a:r>
              <a:rPr lang="en-US" sz="2000" dirty="0" smtClean="0"/>
              <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21</a:t>
            </a:fld>
            <a:endParaRPr lang="en-US"/>
          </a:p>
        </p:txBody>
      </p:sp>
      <p:pic>
        <p:nvPicPr>
          <p:cNvPr id="5" name="block_first_co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13644" y="1463040"/>
            <a:ext cx="2209800" cy="4572000"/>
          </a:xfrm>
          <a:prstGeom prst="rect">
            <a:avLst/>
          </a:prstGeom>
        </p:spPr>
      </p:pic>
      <p:pic>
        <p:nvPicPr>
          <p:cNvPr id="7" name="block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003053" y="1463040"/>
            <a:ext cx="2311400" cy="4572000"/>
          </a:xfrm>
          <a:prstGeom prst="rect">
            <a:avLst/>
          </a:prstGeom>
        </p:spPr>
      </p:pic>
      <p:pic>
        <p:nvPicPr>
          <p:cNvPr id="8" name="block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721190" y="1463040"/>
            <a:ext cx="2311400" cy="4572000"/>
          </a:xfrm>
          <a:prstGeom prst="rect">
            <a:avLst/>
          </a:prstGeom>
        </p:spPr>
      </p:pic>
      <p:sp>
        <p:nvSpPr>
          <p:cNvPr id="9" name="Elipse 8"/>
          <p:cNvSpPr/>
          <p:nvPr/>
        </p:nvSpPr>
        <p:spPr>
          <a:xfrm>
            <a:off x="9565240" y="2364104"/>
            <a:ext cx="1684962" cy="168391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96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9"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4999"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5"/>
                </p:tgtEl>
              </p:cMediaNode>
            </p:video>
            <p:video>
              <p:cMediaNode vol="80000">
                <p:cTn id="16" repeatCount="indefinite" fill="remove" display="0">
                  <p:stCondLst>
                    <p:cond delay="indefinite"/>
                  </p:stCondLst>
                </p:cTn>
                <p:tgtEl>
                  <p:spTgt spid="7"/>
                </p:tgtEl>
              </p:cMediaNode>
            </p:video>
            <p:video>
              <p:cMediaNode vol="80000">
                <p:cTn id="17" repeatCount="indefinite" fill="remove" display="0">
                  <p:stCondLst>
                    <p:cond delay="indefinite"/>
                  </p:stCondLst>
                </p:cTn>
                <p:tgtEl>
                  <p:spTgt spid="8"/>
                </p:tgtEl>
              </p:cMediaNode>
            </p:video>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smtClean="0"/>
              <a:t>A notable reduction in the oxygen concentration in the region affected by the blockage</a:t>
            </a:r>
            <a:r>
              <a:rPr lang="en-US" sz="2000" dirty="0"/>
              <a:t> is observed</a:t>
            </a:r>
            <a:r>
              <a:rPr lang="en-US" sz="2000" dirty="0" smtClean="0"/>
              <a:t> </a:t>
            </a:r>
            <a:endParaRPr lang="en-US" sz="1200"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22</a:t>
            </a:fld>
            <a:endParaRPr lang="en-US"/>
          </a:p>
        </p:txBody>
      </p:sp>
      <p:sp>
        <p:nvSpPr>
          <p:cNvPr id="20" name="CuadroTexto 19"/>
          <p:cNvSpPr txBox="1"/>
          <p:nvPr/>
        </p:nvSpPr>
        <p:spPr>
          <a:xfrm>
            <a:off x="441574" y="2625017"/>
            <a:ext cx="1787917" cy="369332"/>
          </a:xfrm>
          <a:prstGeom prst="rect">
            <a:avLst/>
          </a:prstGeom>
          <a:noFill/>
        </p:spPr>
        <p:txBody>
          <a:bodyPr wrap="square" rtlCol="0">
            <a:spAutoFit/>
          </a:bodyPr>
          <a:lstStyle/>
          <a:p>
            <a:r>
              <a:rPr lang="en-US" dirty="0" smtClean="0"/>
              <a:t>Normal patient</a:t>
            </a:r>
            <a:endParaRPr lang="en-US" dirty="0"/>
          </a:p>
        </p:txBody>
      </p:sp>
      <p:sp>
        <p:nvSpPr>
          <p:cNvPr id="21" name="CuadroTexto 20"/>
          <p:cNvSpPr txBox="1"/>
          <p:nvPr/>
        </p:nvSpPr>
        <p:spPr>
          <a:xfrm>
            <a:off x="441575" y="4919508"/>
            <a:ext cx="2260528" cy="369332"/>
          </a:xfrm>
          <a:prstGeom prst="rect">
            <a:avLst/>
          </a:prstGeom>
          <a:noFill/>
        </p:spPr>
        <p:txBody>
          <a:bodyPr wrap="square" rtlCol="0">
            <a:spAutoFit/>
          </a:bodyPr>
          <a:lstStyle/>
          <a:p>
            <a:r>
              <a:rPr lang="en-US" dirty="0" smtClean="0"/>
              <a:t>Coronary Blockage</a:t>
            </a:r>
            <a:endParaRPr lang="en-US" dirty="0"/>
          </a:p>
        </p:txBody>
      </p:sp>
      <p:pic>
        <p:nvPicPr>
          <p:cNvPr id="17" name="block_first_co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3442409" y="3652444"/>
            <a:ext cx="1322901" cy="2737036"/>
          </a:xfrm>
          <a:prstGeom prst="rect">
            <a:avLst/>
          </a:prstGeom>
        </p:spPr>
      </p:pic>
      <p:pic>
        <p:nvPicPr>
          <p:cNvPr id="18" name="block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5806862" y="3698678"/>
            <a:ext cx="1336976" cy="2644568"/>
          </a:xfrm>
          <a:prstGeom prst="rect">
            <a:avLst/>
          </a:prstGeom>
        </p:spPr>
      </p:pic>
      <p:pic>
        <p:nvPicPr>
          <p:cNvPr id="19" name="block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8185390" y="3698678"/>
            <a:ext cx="1336976" cy="2644568"/>
          </a:xfrm>
          <a:prstGeom prst="rect">
            <a:avLst/>
          </a:prstGeom>
        </p:spPr>
      </p:pic>
      <p:pic>
        <p:nvPicPr>
          <p:cNvPr id="22" name="ref_beginnin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449446" y="1060795"/>
            <a:ext cx="1322901" cy="2588285"/>
          </a:xfrm>
          <a:prstGeom prst="rect">
            <a:avLst/>
          </a:prstGeom>
        </p:spPr>
      </p:pic>
      <p:pic>
        <p:nvPicPr>
          <p:cNvPr id="23" name="ref_second_comp">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5813899" y="1060795"/>
            <a:ext cx="1336976" cy="2703997"/>
          </a:xfrm>
          <a:prstGeom prst="rect">
            <a:avLst/>
          </a:prstGeom>
        </p:spPr>
      </p:pic>
      <p:pic>
        <p:nvPicPr>
          <p:cNvPr id="24" name="ref_third_com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8192427" y="993239"/>
            <a:ext cx="1361459" cy="2784803"/>
          </a:xfrm>
          <a:prstGeom prst="rect">
            <a:avLst/>
          </a:prstGeom>
        </p:spPr>
      </p:pic>
    </p:spTree>
    <p:extLst>
      <p:ext uri="{BB962C8B-B14F-4D97-AF65-F5344CB8AC3E}">
        <p14:creationId xmlns:p14="http://schemas.microsoft.com/office/powerpoint/2010/main" val="21336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 fill="hold"/>
                                        <p:tgtEl>
                                          <p:spTgt spid="22"/>
                                        </p:tgtEl>
                                      </p:cBhvr>
                                    </p:cmd>
                                  </p:childTnLst>
                                </p:cTn>
                              </p:par>
                              <p:par>
                                <p:cTn id="7" presetID="1" presetClass="mediacall" presetSubtype="0" fill="hold" nodeType="withEffect">
                                  <p:stCondLst>
                                    <p:cond delay="0"/>
                                  </p:stCondLst>
                                  <p:childTnLst>
                                    <p:cmd type="call" cmd="playFrom(0.0)">
                                      <p:cBhvr>
                                        <p:cTn id="8" dur="4999" fill="hold"/>
                                        <p:tgtEl>
                                          <p:spTgt spid="23"/>
                                        </p:tgtEl>
                                      </p:cBhvr>
                                    </p:cmd>
                                  </p:childTnLst>
                                </p:cTn>
                              </p:par>
                              <p:par>
                                <p:cTn id="9" presetID="1" presetClass="mediacall" presetSubtype="0" fill="hold" nodeType="withEffect">
                                  <p:stCondLst>
                                    <p:cond delay="0"/>
                                  </p:stCondLst>
                                  <p:childTnLst>
                                    <p:cmd type="call" cmd="playFrom(0.0)">
                                      <p:cBhvr>
                                        <p:cTn id="10" dur="5008" fill="hold"/>
                                        <p:tgtEl>
                                          <p:spTgt spid="24"/>
                                        </p:tgtEl>
                                      </p:cBhvr>
                                    </p:cmd>
                                  </p:childTnLst>
                                </p:cTn>
                              </p:par>
                              <p:par>
                                <p:cTn id="11" presetID="1" presetClass="mediacall" presetSubtype="0" fill="hold" nodeType="withEffect">
                                  <p:stCondLst>
                                    <p:cond delay="0"/>
                                  </p:stCondLst>
                                  <p:childTnLst>
                                    <p:cmd type="call" cmd="playFrom(0.0)">
                                      <p:cBhvr>
                                        <p:cTn id="12" dur="4999" fill="hold"/>
                                        <p:tgtEl>
                                          <p:spTgt spid="17"/>
                                        </p:tgtEl>
                                      </p:cBhvr>
                                    </p:cmd>
                                  </p:childTnLst>
                                </p:cTn>
                              </p:par>
                              <p:par>
                                <p:cTn id="13" presetID="1" presetClass="mediacall" presetSubtype="0" fill="hold" nodeType="withEffect">
                                  <p:stCondLst>
                                    <p:cond delay="0"/>
                                  </p:stCondLst>
                                  <p:childTnLst>
                                    <p:cmd type="call" cmd="playFrom(0.0)">
                                      <p:cBhvr>
                                        <p:cTn id="14" dur="4999" fill="hold"/>
                                        <p:tgtEl>
                                          <p:spTgt spid="18"/>
                                        </p:tgtEl>
                                      </p:cBhvr>
                                    </p:cmd>
                                  </p:childTnLst>
                                </p:cTn>
                              </p:par>
                              <p:par>
                                <p:cTn id="15" presetID="1" presetClass="mediacall" presetSubtype="0" fill="hold" nodeType="withEffect">
                                  <p:stCondLst>
                                    <p:cond delay="0"/>
                                  </p:stCondLst>
                                  <p:childTnLst>
                                    <p:cmd type="call" cmd="playFrom(0.0)">
                                      <p:cBhvr>
                                        <p:cTn id="16" dur="499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video>
              <p:cMediaNode vol="80000">
                <p:cTn id="23" repeatCount="indefinite" fill="remove" display="0">
                  <p:stCondLst>
                    <p:cond delay="indefinite"/>
                  </p:stCondLst>
                </p:cTn>
                <p:tgtEl>
                  <p:spTgt spid="23"/>
                </p:tgtEl>
              </p:cMediaNode>
            </p:video>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3"/>
                                        </p:tgtEl>
                                      </p:cBhvr>
                                    </p:cmd>
                                  </p:childTnLst>
                                </p:cTn>
                              </p:par>
                            </p:childTnLst>
                          </p:cTn>
                        </p:par>
                      </p:childTnLst>
                    </p:cTn>
                  </p:par>
                </p:childTnLst>
              </p:cTn>
              <p:nextCondLst>
                <p:cond evt="onClick" delay="0">
                  <p:tgtEl>
                    <p:spTgt spid="23"/>
                  </p:tgtEl>
                </p:cond>
              </p:nextCondLst>
            </p:seq>
            <p:video>
              <p:cMediaNode vol="80000">
                <p:cTn id="29" repeatCount="indefinite" fill="remove" display="0">
                  <p:stCondLst>
                    <p:cond delay="indefinite"/>
                  </p:stCondLst>
                </p:cTn>
                <p:tgtEl>
                  <p:spTgt spid="24"/>
                </p:tgtEl>
              </p:cMediaNode>
            </p:video>
            <p:seq concurrent="1" nextAc="seek">
              <p:cTn id="30" restart="whenNotActive" fill="hold" evtFilter="cancelBubble" nodeType="interactiveSeq">
                <p:stCondLst>
                  <p:cond evt="onClick" delay="0">
                    <p:tgtEl>
                      <p:spTgt spid="24"/>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withEffect">
                                  <p:stCondLst>
                                    <p:cond delay="0"/>
                                  </p:stCondLst>
                                  <p:childTnLst>
                                    <p:cmd type="call" cmd="togglePause">
                                      <p:cBhvr>
                                        <p:cTn id="34" dur="1" fill="hold"/>
                                        <p:tgtEl>
                                          <p:spTgt spid="24"/>
                                        </p:tgtEl>
                                      </p:cBhvr>
                                    </p:cmd>
                                  </p:childTnLst>
                                </p:cTn>
                              </p:par>
                            </p:childTnLst>
                          </p:cTn>
                        </p:par>
                      </p:childTnLst>
                    </p:cTn>
                  </p:par>
                </p:childTnLst>
              </p:cTn>
              <p:nextCondLst>
                <p:cond evt="onClick" delay="0">
                  <p:tgtEl>
                    <p:spTgt spid="24"/>
                  </p:tgtEl>
                </p:cond>
              </p:nextCondLst>
            </p:seq>
            <p:video>
              <p:cMediaNode vol="80000">
                <p:cTn id="35" repeatCount="indefinite" fill="remove" display="0">
                  <p:stCondLst>
                    <p:cond delay="indefinite"/>
                  </p:stCondLst>
                </p:cTn>
                <p:tgtEl>
                  <p:spTgt spid="17"/>
                </p:tgtEl>
              </p:cMediaNode>
            </p:video>
            <p:seq concurrent="1" nextAc="seek">
              <p:cTn id="36" restart="whenNotActive" fill="hold" evtFilter="cancelBubble" nodeType="interactiveSeq">
                <p:stCondLst>
                  <p:cond evt="onClick" delay="0">
                    <p:tgtEl>
                      <p:spTgt spid="1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withEffect">
                                  <p:stCondLst>
                                    <p:cond delay="0"/>
                                  </p:stCondLst>
                                  <p:childTnLst>
                                    <p:cmd type="call" cmd="togglePause">
                                      <p:cBhvr>
                                        <p:cTn id="40" dur="1" fill="hold"/>
                                        <p:tgtEl>
                                          <p:spTgt spid="17"/>
                                        </p:tgtEl>
                                      </p:cBhvr>
                                    </p:cmd>
                                  </p:childTnLst>
                                </p:cTn>
                              </p:par>
                            </p:childTnLst>
                          </p:cTn>
                        </p:par>
                      </p:childTnLst>
                    </p:cTn>
                  </p:par>
                </p:childTnLst>
              </p:cTn>
              <p:nextCondLst>
                <p:cond evt="onClick" delay="0">
                  <p:tgtEl>
                    <p:spTgt spid="17"/>
                  </p:tgtEl>
                </p:cond>
              </p:nextCondLst>
            </p:seq>
            <p:video>
              <p:cMediaNode vol="80000">
                <p:cTn id="41" repeatCount="indefinite" fill="remove" display="0">
                  <p:stCondLst>
                    <p:cond delay="indefinite"/>
                  </p:stCondLst>
                </p:cTn>
                <p:tgtEl>
                  <p:spTgt spid="18"/>
                </p:tgtEl>
              </p:cMediaNode>
            </p:video>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18"/>
                                        </p:tgtEl>
                                      </p:cBhvr>
                                    </p:cmd>
                                  </p:childTnLst>
                                </p:cTn>
                              </p:par>
                            </p:childTnLst>
                          </p:cTn>
                        </p:par>
                      </p:childTnLst>
                    </p:cTn>
                  </p:par>
                </p:childTnLst>
              </p:cTn>
              <p:nextCondLst>
                <p:cond evt="onClick" delay="0">
                  <p:tgtEl>
                    <p:spTgt spid="18"/>
                  </p:tgtEl>
                </p:cond>
              </p:nextCondLst>
            </p:seq>
            <p:video>
              <p:cMediaNode vol="80000">
                <p:cTn id="47" repeatCount="indefinite" fill="remove" display="0">
                  <p:stCondLst>
                    <p:cond delay="indefinite"/>
                  </p:stCondLst>
                </p:cTn>
                <p:tgtEl>
                  <p:spTgt spid="19"/>
                </p:tgtEl>
              </p:cMediaNode>
            </p:video>
            <p:seq concurrent="1" nextAc="seek">
              <p:cTn id="48" restart="whenNotActive" fill="hold" evtFilter="cancelBubble" nodeType="interactiveSeq">
                <p:stCondLst>
                  <p:cond evt="onClick" delay="0">
                    <p:tgtEl>
                      <p:spTgt spid="19"/>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withEffect">
                                  <p:stCondLst>
                                    <p:cond delay="0"/>
                                  </p:stCondLst>
                                  <p:childTnLst>
                                    <p:cmd type="call" cmd="togglePause">
                                      <p:cBhvr>
                                        <p:cTn id="5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11510682" cy="453955"/>
          </a:xfrm>
        </p:spPr>
        <p:txBody>
          <a:bodyPr>
            <a:normAutofit/>
          </a:bodyPr>
          <a:lstStyle/>
          <a:p>
            <a:pPr algn="l"/>
            <a:r>
              <a:rPr lang="en-US" sz="2000" dirty="0" smtClean="0"/>
              <a:t>An increase in the arterial pressure may lead a variety </a:t>
            </a:r>
            <a:r>
              <a:rPr lang="en-US" sz="2000" dirty="0"/>
              <a:t>of cardiovascular </a:t>
            </a:r>
            <a:r>
              <a:rPr lang="en-US" sz="2000" dirty="0" smtClean="0"/>
              <a:t>diseases</a:t>
            </a:r>
            <a:endParaRPr lang="en-US" sz="2000" dirty="0" smtClean="0"/>
          </a:p>
        </p:txBody>
      </p:sp>
      <p:sp>
        <p:nvSpPr>
          <p:cNvPr id="10" name="Marcador de número de diapositiva 9"/>
          <p:cNvSpPr>
            <a:spLocks noGrp="1"/>
          </p:cNvSpPr>
          <p:nvPr>
            <p:ph type="sldNum" sz="quarter" idx="12"/>
          </p:nvPr>
        </p:nvSpPr>
        <p:spPr>
          <a:xfrm>
            <a:off x="9101667" y="6010724"/>
            <a:ext cx="2743200" cy="365125"/>
          </a:xfrm>
        </p:spPr>
        <p:txBody>
          <a:bodyPr/>
          <a:lstStyle/>
          <a:p>
            <a:fld id="{062EA5A5-F449-456E-B444-A91810689C1F}" type="slidenum">
              <a:rPr lang="en-US" smtClean="0"/>
              <a:t>23</a:t>
            </a:fld>
            <a:endParaRPr lang="en-US"/>
          </a:p>
        </p:txBody>
      </p:sp>
      <p:sp>
        <p:nvSpPr>
          <p:cNvPr id="14" name="Elipse 13"/>
          <p:cNvSpPr/>
          <p:nvPr/>
        </p:nvSpPr>
        <p:spPr>
          <a:xfrm>
            <a:off x="4913618" y="2476126"/>
            <a:ext cx="837736" cy="828959"/>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upo 4"/>
          <p:cNvGrpSpPr/>
          <p:nvPr/>
        </p:nvGrpSpPr>
        <p:grpSpPr>
          <a:xfrm>
            <a:off x="4913618" y="4057161"/>
            <a:ext cx="916128" cy="908719"/>
            <a:chOff x="6844329" y="4644341"/>
            <a:chExt cx="1031908" cy="1050403"/>
          </a:xfrm>
        </p:grpSpPr>
        <p:sp>
          <p:nvSpPr>
            <p:cNvPr id="16" name="Elipse 15"/>
            <p:cNvSpPr/>
            <p:nvPr/>
          </p:nvSpPr>
          <p:spPr>
            <a:xfrm>
              <a:off x="6844329" y="4644341"/>
              <a:ext cx="1031908" cy="1050403"/>
            </a:xfrm>
            <a:prstGeom prst="ellipse">
              <a:avLst/>
            </a:prstGeom>
            <a:noFill/>
            <a:ln w="190500">
              <a:solidFill>
                <a:srgbClr val="75051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C00000"/>
                </a:solidFill>
              </a:endParaRPr>
            </a:p>
          </p:txBody>
        </p:sp>
        <p:sp>
          <p:nvSpPr>
            <p:cNvPr id="21" name="Elipse 20"/>
            <p:cNvSpPr/>
            <p:nvPr/>
          </p:nvSpPr>
          <p:spPr>
            <a:xfrm>
              <a:off x="6936949" y="4748646"/>
              <a:ext cx="846667" cy="841791"/>
            </a:xfrm>
            <a:prstGeom prst="ellipse">
              <a:avLst/>
            </a:prstGeom>
            <a:noFill/>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C00000"/>
                </a:solidFill>
              </a:endParaRPr>
            </a:p>
          </p:txBody>
        </p:sp>
      </p:grpSp>
      <p:grpSp>
        <p:nvGrpSpPr>
          <p:cNvPr id="70" name="Grupo 69"/>
          <p:cNvGrpSpPr/>
          <p:nvPr/>
        </p:nvGrpSpPr>
        <p:grpSpPr>
          <a:xfrm>
            <a:off x="6811743" y="4153082"/>
            <a:ext cx="3395012" cy="812798"/>
            <a:chOff x="6088034" y="4729602"/>
            <a:chExt cx="3928534" cy="812798"/>
          </a:xfrm>
        </p:grpSpPr>
        <p:sp>
          <p:nvSpPr>
            <p:cNvPr id="31" name="Forma libre 30"/>
            <p:cNvSpPr/>
            <p:nvPr/>
          </p:nvSpPr>
          <p:spPr>
            <a:xfrm>
              <a:off x="6088034" y="4729602"/>
              <a:ext cx="3928534" cy="76512"/>
            </a:xfrm>
            <a:custGeom>
              <a:avLst/>
              <a:gdLst>
                <a:gd name="connsiteX0" fmla="*/ 0 w 3928534"/>
                <a:gd name="connsiteY0" fmla="*/ 0 h 245869"/>
                <a:gd name="connsiteX1" fmla="*/ 1837267 w 3928534"/>
                <a:gd name="connsiteY1" fmla="*/ 245533 h 245869"/>
                <a:gd name="connsiteX2" fmla="*/ 3928534 w 3928534"/>
                <a:gd name="connsiteY2" fmla="*/ 42333 h 245869"/>
              </a:gdLst>
              <a:ahLst/>
              <a:cxnLst>
                <a:cxn ang="0">
                  <a:pos x="connsiteX0" y="connsiteY0"/>
                </a:cxn>
                <a:cxn ang="0">
                  <a:pos x="connsiteX1" y="connsiteY1"/>
                </a:cxn>
                <a:cxn ang="0">
                  <a:pos x="connsiteX2" y="connsiteY2"/>
                </a:cxn>
              </a:cxnLst>
              <a:rect l="l" t="t" r="r" b="b"/>
              <a:pathLst>
                <a:path w="3928534" h="245869">
                  <a:moveTo>
                    <a:pt x="0" y="0"/>
                  </a:moveTo>
                  <a:cubicBezTo>
                    <a:pt x="591255" y="119239"/>
                    <a:pt x="1182511" y="238478"/>
                    <a:pt x="1837267" y="245533"/>
                  </a:cubicBezTo>
                  <a:cubicBezTo>
                    <a:pt x="2492023" y="252589"/>
                    <a:pt x="3210278" y="147461"/>
                    <a:pt x="3928534" y="42333"/>
                  </a:cubicBezTo>
                </a:path>
              </a:pathLst>
            </a:custGeom>
            <a:noFill/>
            <a:ln w="127000">
              <a:solidFill>
                <a:srgbClr val="750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orma libre 31"/>
            <p:cNvSpPr/>
            <p:nvPr/>
          </p:nvSpPr>
          <p:spPr>
            <a:xfrm>
              <a:off x="6143067" y="5457677"/>
              <a:ext cx="3873501" cy="84723"/>
            </a:xfrm>
            <a:custGeom>
              <a:avLst/>
              <a:gdLst>
                <a:gd name="connsiteX0" fmla="*/ 0 w 3818467"/>
                <a:gd name="connsiteY0" fmla="*/ 228600 h 228600"/>
                <a:gd name="connsiteX1" fmla="*/ 1947334 w 3818467"/>
                <a:gd name="connsiteY1" fmla="*/ 0 h 228600"/>
                <a:gd name="connsiteX2" fmla="*/ 3818467 w 3818467"/>
                <a:gd name="connsiteY2" fmla="*/ 228600 h 228600"/>
                <a:gd name="connsiteX3" fmla="*/ 3818467 w 3818467"/>
                <a:gd name="connsiteY3" fmla="*/ 228600 h 228600"/>
                <a:gd name="connsiteX4" fmla="*/ 3818467 w 3818467"/>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467" h="228600">
                  <a:moveTo>
                    <a:pt x="0" y="228600"/>
                  </a:moveTo>
                  <a:cubicBezTo>
                    <a:pt x="655461" y="114300"/>
                    <a:pt x="1310923" y="0"/>
                    <a:pt x="1947334" y="0"/>
                  </a:cubicBezTo>
                  <a:cubicBezTo>
                    <a:pt x="2583745" y="0"/>
                    <a:pt x="3818467" y="228600"/>
                    <a:pt x="3818467" y="228600"/>
                  </a:cubicBezTo>
                  <a:lnTo>
                    <a:pt x="3818467" y="228600"/>
                  </a:lnTo>
                  <a:lnTo>
                    <a:pt x="3818467" y="228600"/>
                  </a:lnTo>
                </a:path>
              </a:pathLst>
            </a:custGeom>
            <a:noFill/>
            <a:ln w="127000">
              <a:solidFill>
                <a:srgbClr val="750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echa derecha 32"/>
            <p:cNvSpPr/>
            <p:nvPr/>
          </p:nvSpPr>
          <p:spPr>
            <a:xfrm>
              <a:off x="6359012" y="5030780"/>
              <a:ext cx="566721" cy="21667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echa derecha 33"/>
            <p:cNvSpPr/>
            <p:nvPr/>
          </p:nvSpPr>
          <p:spPr>
            <a:xfrm>
              <a:off x="7306733" y="4989353"/>
              <a:ext cx="592667" cy="33351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echa derecha 34"/>
            <p:cNvSpPr/>
            <p:nvPr/>
          </p:nvSpPr>
          <p:spPr>
            <a:xfrm>
              <a:off x="8365311" y="4913938"/>
              <a:ext cx="626043" cy="45833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ector recto de flecha 42"/>
            <p:cNvCxnSpPr/>
            <p:nvPr/>
          </p:nvCxnSpPr>
          <p:spPr>
            <a:xfrm flipV="1">
              <a:off x="6359012" y="4806114"/>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V="1">
              <a:off x="6546337" y="4822318"/>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flipV="1">
              <a:off x="6733662" y="4838552"/>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a:off x="6359012" y="5281438"/>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6546337" y="5276565"/>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a:off x="6733662" y="5262396"/>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upo 70"/>
          <p:cNvGrpSpPr/>
          <p:nvPr/>
        </p:nvGrpSpPr>
        <p:grpSpPr>
          <a:xfrm>
            <a:off x="6866774" y="2381114"/>
            <a:ext cx="3339982" cy="1114681"/>
            <a:chOff x="6143065" y="2957634"/>
            <a:chExt cx="3873502" cy="1114681"/>
          </a:xfrm>
        </p:grpSpPr>
        <p:sp>
          <p:nvSpPr>
            <p:cNvPr id="29" name="Forma libre 28"/>
            <p:cNvSpPr/>
            <p:nvPr/>
          </p:nvSpPr>
          <p:spPr>
            <a:xfrm>
              <a:off x="6143065" y="2957634"/>
              <a:ext cx="3873501" cy="291915"/>
            </a:xfrm>
            <a:custGeom>
              <a:avLst/>
              <a:gdLst>
                <a:gd name="connsiteX0" fmla="*/ 0 w 3928534"/>
                <a:gd name="connsiteY0" fmla="*/ 0 h 245869"/>
                <a:gd name="connsiteX1" fmla="*/ 1837267 w 3928534"/>
                <a:gd name="connsiteY1" fmla="*/ 245533 h 245869"/>
                <a:gd name="connsiteX2" fmla="*/ 3928534 w 3928534"/>
                <a:gd name="connsiteY2" fmla="*/ 42333 h 245869"/>
              </a:gdLst>
              <a:ahLst/>
              <a:cxnLst>
                <a:cxn ang="0">
                  <a:pos x="connsiteX0" y="connsiteY0"/>
                </a:cxn>
                <a:cxn ang="0">
                  <a:pos x="connsiteX1" y="connsiteY1"/>
                </a:cxn>
                <a:cxn ang="0">
                  <a:pos x="connsiteX2" y="connsiteY2"/>
                </a:cxn>
              </a:cxnLst>
              <a:rect l="l" t="t" r="r" b="b"/>
              <a:pathLst>
                <a:path w="3928534" h="245869">
                  <a:moveTo>
                    <a:pt x="0" y="0"/>
                  </a:moveTo>
                  <a:cubicBezTo>
                    <a:pt x="591255" y="119239"/>
                    <a:pt x="1182511" y="238478"/>
                    <a:pt x="1837267" y="245533"/>
                  </a:cubicBezTo>
                  <a:cubicBezTo>
                    <a:pt x="2492023" y="252589"/>
                    <a:pt x="3210278" y="147461"/>
                    <a:pt x="3928534" y="42333"/>
                  </a:cubicBezTo>
                </a:path>
              </a:pathLst>
            </a:cu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upo 62"/>
            <p:cNvGrpSpPr/>
            <p:nvPr/>
          </p:nvGrpSpPr>
          <p:grpSpPr>
            <a:xfrm>
              <a:off x="6143066" y="3066310"/>
              <a:ext cx="3873501" cy="1006005"/>
              <a:chOff x="6143066" y="3066310"/>
              <a:chExt cx="3873501" cy="1006005"/>
            </a:xfrm>
          </p:grpSpPr>
          <p:sp>
            <p:nvSpPr>
              <p:cNvPr id="30" name="Forma libre 29"/>
              <p:cNvSpPr/>
              <p:nvPr/>
            </p:nvSpPr>
            <p:spPr>
              <a:xfrm>
                <a:off x="6143066" y="3833749"/>
                <a:ext cx="3873501" cy="238566"/>
              </a:xfrm>
              <a:custGeom>
                <a:avLst/>
                <a:gdLst>
                  <a:gd name="connsiteX0" fmla="*/ 0 w 3818467"/>
                  <a:gd name="connsiteY0" fmla="*/ 228600 h 228600"/>
                  <a:gd name="connsiteX1" fmla="*/ 1947334 w 3818467"/>
                  <a:gd name="connsiteY1" fmla="*/ 0 h 228600"/>
                  <a:gd name="connsiteX2" fmla="*/ 3818467 w 3818467"/>
                  <a:gd name="connsiteY2" fmla="*/ 228600 h 228600"/>
                  <a:gd name="connsiteX3" fmla="*/ 3818467 w 3818467"/>
                  <a:gd name="connsiteY3" fmla="*/ 228600 h 228600"/>
                  <a:gd name="connsiteX4" fmla="*/ 3818467 w 3818467"/>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467" h="228600">
                    <a:moveTo>
                      <a:pt x="0" y="228600"/>
                    </a:moveTo>
                    <a:cubicBezTo>
                      <a:pt x="655461" y="114300"/>
                      <a:pt x="1310923" y="0"/>
                      <a:pt x="1947334" y="0"/>
                    </a:cubicBezTo>
                    <a:cubicBezTo>
                      <a:pt x="2583745" y="0"/>
                      <a:pt x="3818467" y="228600"/>
                      <a:pt x="3818467" y="228600"/>
                    </a:cubicBezTo>
                    <a:lnTo>
                      <a:pt x="3818467" y="228600"/>
                    </a:lnTo>
                    <a:lnTo>
                      <a:pt x="3818467" y="228600"/>
                    </a:lnTo>
                  </a:path>
                </a:pathLst>
              </a:cu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derecha 38"/>
              <p:cNvSpPr/>
              <p:nvPr/>
            </p:nvSpPr>
            <p:spPr>
              <a:xfrm>
                <a:off x="6299690" y="3312483"/>
                <a:ext cx="626043" cy="45833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echa derecha 39"/>
              <p:cNvSpPr/>
              <p:nvPr/>
            </p:nvSpPr>
            <p:spPr>
              <a:xfrm>
                <a:off x="7338232" y="3377561"/>
                <a:ext cx="592667" cy="33351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echa derecha 40"/>
              <p:cNvSpPr/>
              <p:nvPr/>
            </p:nvSpPr>
            <p:spPr>
              <a:xfrm>
                <a:off x="8394971" y="3433002"/>
                <a:ext cx="566721" cy="21667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ector recto de flecha 54"/>
              <p:cNvCxnSpPr/>
              <p:nvPr/>
            </p:nvCxnSpPr>
            <p:spPr>
              <a:xfrm flipV="1">
                <a:off x="6327329" y="3066310"/>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p:nvPr/>
            </p:nvCxnSpPr>
            <p:spPr>
              <a:xfrm flipV="1">
                <a:off x="6537213" y="3129244"/>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6366331" y="3792591"/>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p:nvPr/>
            </p:nvCxnSpPr>
            <p:spPr>
              <a:xfrm>
                <a:off x="6546337" y="3768905"/>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9" name="CuadroTexto 58"/>
          <p:cNvSpPr txBox="1"/>
          <p:nvPr/>
        </p:nvSpPr>
        <p:spPr>
          <a:xfrm>
            <a:off x="10368639" y="4006672"/>
            <a:ext cx="1397000" cy="369332"/>
          </a:xfrm>
          <a:prstGeom prst="rect">
            <a:avLst/>
          </a:prstGeom>
          <a:noFill/>
        </p:spPr>
        <p:txBody>
          <a:bodyPr wrap="square" rtlCol="0">
            <a:spAutoFit/>
          </a:bodyPr>
          <a:lstStyle/>
          <a:p>
            <a:r>
              <a:rPr lang="en-US" dirty="0" smtClean="0"/>
              <a:t>Stiff artery</a:t>
            </a:r>
            <a:endParaRPr lang="en-US" dirty="0"/>
          </a:p>
        </p:txBody>
      </p:sp>
      <p:sp>
        <p:nvSpPr>
          <p:cNvPr id="60" name="CuadroTexto 59"/>
          <p:cNvSpPr txBox="1"/>
          <p:nvPr/>
        </p:nvSpPr>
        <p:spPr>
          <a:xfrm>
            <a:off x="10309815" y="2305124"/>
            <a:ext cx="1397000" cy="369332"/>
          </a:xfrm>
          <a:prstGeom prst="rect">
            <a:avLst/>
          </a:prstGeom>
          <a:noFill/>
        </p:spPr>
        <p:txBody>
          <a:bodyPr wrap="square" rtlCol="0">
            <a:spAutoFit/>
          </a:bodyPr>
          <a:lstStyle/>
          <a:p>
            <a:r>
              <a:rPr lang="en-US" dirty="0" smtClean="0"/>
              <a:t>Elastic artery</a:t>
            </a:r>
            <a:endParaRPr lang="en-US" dirty="0"/>
          </a:p>
        </p:txBody>
      </p:sp>
      <p:sp>
        <p:nvSpPr>
          <p:cNvPr id="61" name="CuadroTexto 60"/>
          <p:cNvSpPr txBox="1"/>
          <p:nvPr/>
        </p:nvSpPr>
        <p:spPr>
          <a:xfrm>
            <a:off x="5765971" y="2599942"/>
            <a:ext cx="1397000" cy="646331"/>
          </a:xfrm>
          <a:prstGeom prst="rect">
            <a:avLst/>
          </a:prstGeom>
          <a:noFill/>
        </p:spPr>
        <p:txBody>
          <a:bodyPr wrap="square" rtlCol="0">
            <a:spAutoFit/>
          </a:bodyPr>
          <a:lstStyle/>
          <a:p>
            <a:pPr algn="ctr"/>
            <a:r>
              <a:rPr lang="en-US" dirty="0" smtClean="0"/>
              <a:t>Pulse </a:t>
            </a:r>
          </a:p>
          <a:p>
            <a:pPr algn="ctr"/>
            <a:r>
              <a:rPr lang="en-US" dirty="0" smtClean="0"/>
              <a:t>Wave</a:t>
            </a:r>
            <a:endParaRPr lang="en-US" dirty="0"/>
          </a:p>
        </p:txBody>
      </p:sp>
      <p:sp>
        <p:nvSpPr>
          <p:cNvPr id="62" name="CuadroTexto 61"/>
          <p:cNvSpPr txBox="1"/>
          <p:nvPr/>
        </p:nvSpPr>
        <p:spPr>
          <a:xfrm>
            <a:off x="5801914" y="4217832"/>
            <a:ext cx="1397000" cy="646331"/>
          </a:xfrm>
          <a:prstGeom prst="rect">
            <a:avLst/>
          </a:prstGeom>
          <a:noFill/>
        </p:spPr>
        <p:txBody>
          <a:bodyPr wrap="square" rtlCol="0">
            <a:spAutoFit/>
          </a:bodyPr>
          <a:lstStyle/>
          <a:p>
            <a:pPr algn="ctr"/>
            <a:r>
              <a:rPr lang="en-US" dirty="0" smtClean="0"/>
              <a:t>Pulse </a:t>
            </a:r>
          </a:p>
          <a:p>
            <a:pPr algn="ctr"/>
            <a:r>
              <a:rPr lang="en-US" dirty="0" smtClean="0"/>
              <a:t>Wave</a:t>
            </a:r>
            <a:endParaRPr lang="en-US" dirty="0"/>
          </a:p>
        </p:txBody>
      </p:sp>
      <p:pic>
        <p:nvPicPr>
          <p:cNvPr id="72" name="Imagen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619" y="2401293"/>
            <a:ext cx="2267094" cy="2555527"/>
          </a:xfrm>
          <a:prstGeom prst="rect">
            <a:avLst/>
          </a:prstGeom>
        </p:spPr>
      </p:pic>
      <p:pic>
        <p:nvPicPr>
          <p:cNvPr id="73" name="Imagen 72"/>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tretch>
            <a:fillRect/>
          </a:stretch>
        </p:blipFill>
        <p:spPr>
          <a:xfrm>
            <a:off x="1967709" y="2418376"/>
            <a:ext cx="2267094" cy="2555527"/>
          </a:xfrm>
          <a:prstGeom prst="rect">
            <a:avLst/>
          </a:prstGeom>
        </p:spPr>
      </p:pic>
    </p:spTree>
    <p:extLst>
      <p:ext uri="{BB962C8B-B14F-4D97-AF65-F5344CB8AC3E}">
        <p14:creationId xmlns:p14="http://schemas.microsoft.com/office/powerpoint/2010/main" val="96373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a:bodyPr>
          <a:lstStyle/>
          <a:p>
            <a:pPr algn="l"/>
            <a:r>
              <a:rPr lang="en-US" sz="2000" dirty="0" smtClean="0"/>
              <a:t>Anterior oxygen </a:t>
            </a:r>
            <a:r>
              <a:rPr lang="en-US" sz="2000" dirty="0"/>
              <a:t>concentration field distribution is shown for the three compartments</a:t>
            </a:r>
            <a:br>
              <a:rPr lang="en-US" sz="2000" dirty="0"/>
            </a:br>
            <a:r>
              <a:rPr lang="en-US" sz="2000" dirty="0"/>
              <a:t>of left ventricle real geometry.</a:t>
            </a:r>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24</a:t>
            </a:fld>
            <a:endParaRPr lang="en-US"/>
          </a:p>
        </p:txBody>
      </p:sp>
      <p:pic>
        <p:nvPicPr>
          <p:cNvPr id="5" name="hyper_video_c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1241" y="1463040"/>
            <a:ext cx="2717800" cy="4572000"/>
          </a:xfrm>
          <a:prstGeom prst="rect">
            <a:avLst/>
          </a:prstGeom>
        </p:spPr>
      </p:pic>
      <p:pic>
        <p:nvPicPr>
          <p:cNvPr id="7" name="hyper_video_c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063539" y="1463040"/>
            <a:ext cx="3327400" cy="4572000"/>
          </a:xfrm>
          <a:prstGeom prst="rect">
            <a:avLst/>
          </a:prstGeom>
        </p:spPr>
      </p:pic>
      <p:pic>
        <p:nvPicPr>
          <p:cNvPr id="8" name="hyper_video_c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915437" y="1463040"/>
            <a:ext cx="3327400" cy="4572000"/>
          </a:xfrm>
          <a:prstGeom prst="rect">
            <a:avLst/>
          </a:prstGeom>
        </p:spPr>
      </p:pic>
    </p:spTree>
    <p:extLst>
      <p:ext uri="{BB962C8B-B14F-4D97-AF65-F5344CB8AC3E}">
        <p14:creationId xmlns:p14="http://schemas.microsoft.com/office/powerpoint/2010/main" val="54336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9"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49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5"/>
                </p:tgtEl>
              </p:cMediaNode>
            </p:video>
            <p:video>
              <p:cMediaNode vol="80000">
                <p:cTn id="12" repeatCount="indefinite" fill="remove" display="0">
                  <p:stCondLst>
                    <p:cond delay="indefinite"/>
                  </p:stCondLst>
                </p:cTn>
                <p:tgtEl>
                  <p:spTgt spid="7"/>
                </p:tgtEl>
              </p:cMediaNode>
            </p:video>
            <p:video>
              <p:cMediaNode vol="80000">
                <p:cTn id="13" repeatCount="indefinite" fill="remove"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smtClean="0"/>
              <a:t>A minor </a:t>
            </a:r>
            <a:r>
              <a:rPr lang="en-US" sz="2000" dirty="0"/>
              <a:t>reduction in oxygen concentration is observed </a:t>
            </a:r>
            <a:r>
              <a:rPr lang="en-US" sz="2000" dirty="0" smtClean="0"/>
              <a:t>in the overall geometry</a:t>
            </a:r>
            <a:endParaRPr lang="en-US" sz="1200"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25</a:t>
            </a:fld>
            <a:endParaRPr lang="en-US"/>
          </a:p>
        </p:txBody>
      </p:sp>
      <p:sp>
        <p:nvSpPr>
          <p:cNvPr id="20" name="CuadroTexto 19"/>
          <p:cNvSpPr txBox="1"/>
          <p:nvPr/>
        </p:nvSpPr>
        <p:spPr>
          <a:xfrm>
            <a:off x="441574" y="2625017"/>
            <a:ext cx="1787917" cy="369332"/>
          </a:xfrm>
          <a:prstGeom prst="rect">
            <a:avLst/>
          </a:prstGeom>
          <a:noFill/>
        </p:spPr>
        <p:txBody>
          <a:bodyPr wrap="square" rtlCol="0">
            <a:spAutoFit/>
          </a:bodyPr>
          <a:lstStyle/>
          <a:p>
            <a:r>
              <a:rPr lang="en-US" dirty="0" smtClean="0"/>
              <a:t>Normal patient</a:t>
            </a:r>
            <a:endParaRPr lang="en-US" dirty="0"/>
          </a:p>
        </p:txBody>
      </p:sp>
      <p:sp>
        <p:nvSpPr>
          <p:cNvPr id="21" name="CuadroTexto 20"/>
          <p:cNvSpPr txBox="1"/>
          <p:nvPr/>
        </p:nvSpPr>
        <p:spPr>
          <a:xfrm>
            <a:off x="441575" y="4919508"/>
            <a:ext cx="2260528" cy="369332"/>
          </a:xfrm>
          <a:prstGeom prst="rect">
            <a:avLst/>
          </a:prstGeom>
          <a:noFill/>
        </p:spPr>
        <p:txBody>
          <a:bodyPr wrap="square" rtlCol="0">
            <a:spAutoFit/>
          </a:bodyPr>
          <a:lstStyle/>
          <a:p>
            <a:r>
              <a:rPr lang="en-US" dirty="0" smtClean="0"/>
              <a:t>Hypertension</a:t>
            </a:r>
            <a:endParaRPr lang="en-US" dirty="0"/>
          </a:p>
        </p:txBody>
      </p:sp>
      <p:pic>
        <p:nvPicPr>
          <p:cNvPr id="22" name="ref_begi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3488695" y="1176507"/>
            <a:ext cx="1322901" cy="2588285"/>
          </a:xfrm>
          <a:prstGeom prst="rect">
            <a:avLst/>
          </a:prstGeom>
        </p:spPr>
      </p:pic>
      <p:pic>
        <p:nvPicPr>
          <p:cNvPr id="23" name="ref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5813899" y="1060795"/>
            <a:ext cx="1336976" cy="2703997"/>
          </a:xfrm>
          <a:prstGeom prst="rect">
            <a:avLst/>
          </a:prstGeom>
        </p:spPr>
      </p:pic>
      <p:pic>
        <p:nvPicPr>
          <p:cNvPr id="24" name="ref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8192427" y="993239"/>
            <a:ext cx="1361459" cy="2784803"/>
          </a:xfrm>
          <a:prstGeom prst="rect">
            <a:avLst/>
          </a:prstGeom>
        </p:spPr>
      </p:pic>
      <p:pic>
        <p:nvPicPr>
          <p:cNvPr id="12" name="hyper_video_c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281357" y="3764792"/>
            <a:ext cx="1668252" cy="2806405"/>
          </a:xfrm>
          <a:prstGeom prst="rect">
            <a:avLst/>
          </a:prstGeom>
        </p:spPr>
      </p:pic>
      <p:pic>
        <p:nvPicPr>
          <p:cNvPr id="13" name="hyper_video_c2">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5440748" y="3766025"/>
            <a:ext cx="2018045" cy="2772887"/>
          </a:xfrm>
          <a:prstGeom prst="rect">
            <a:avLst/>
          </a:prstGeom>
        </p:spPr>
      </p:pic>
      <p:pic>
        <p:nvPicPr>
          <p:cNvPr id="14" name="hyper_video_c3">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7896879" y="3764792"/>
            <a:ext cx="2009813" cy="2761575"/>
          </a:xfrm>
          <a:prstGeom prst="rect">
            <a:avLst/>
          </a:prstGeom>
        </p:spPr>
      </p:pic>
    </p:spTree>
    <p:extLst>
      <p:ext uri="{BB962C8B-B14F-4D97-AF65-F5344CB8AC3E}">
        <p14:creationId xmlns:p14="http://schemas.microsoft.com/office/powerpoint/2010/main" val="159560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8" fill="hold"/>
                                        <p:tgtEl>
                                          <p:spTgt spid="22"/>
                                        </p:tgtEl>
                                      </p:cBhvr>
                                    </p:cmd>
                                  </p:childTnLst>
                                </p:cTn>
                              </p:par>
                              <p:par>
                                <p:cTn id="7" presetID="1" presetClass="mediacall" presetSubtype="0" fill="hold" nodeType="withEffect">
                                  <p:stCondLst>
                                    <p:cond delay="0"/>
                                  </p:stCondLst>
                                  <p:childTnLst>
                                    <p:cmd type="call" cmd="playFrom(0.0)">
                                      <p:cBhvr>
                                        <p:cTn id="8" dur="4999" fill="hold"/>
                                        <p:tgtEl>
                                          <p:spTgt spid="23"/>
                                        </p:tgtEl>
                                      </p:cBhvr>
                                    </p:cmd>
                                  </p:childTnLst>
                                </p:cTn>
                              </p:par>
                              <p:par>
                                <p:cTn id="9" presetID="1" presetClass="mediacall" presetSubtype="0" fill="hold" nodeType="withEffect">
                                  <p:stCondLst>
                                    <p:cond delay="0"/>
                                  </p:stCondLst>
                                  <p:childTnLst>
                                    <p:cmd type="call" cmd="playFrom(0.0)">
                                      <p:cBhvr>
                                        <p:cTn id="10" dur="5008" fill="hold"/>
                                        <p:tgtEl>
                                          <p:spTgt spid="24"/>
                                        </p:tgtEl>
                                      </p:cBhvr>
                                    </p:cmd>
                                  </p:childTnLst>
                                </p:cTn>
                              </p:par>
                              <p:par>
                                <p:cTn id="11" presetID="1" presetClass="mediacall" presetSubtype="0" fill="hold" nodeType="withEffect">
                                  <p:stCondLst>
                                    <p:cond delay="0"/>
                                  </p:stCondLst>
                                  <p:childTnLst>
                                    <p:cmd type="call" cmd="playFrom(0.0)">
                                      <p:cBhvr>
                                        <p:cTn id="12" dur="4999" fill="hold"/>
                                        <p:tgtEl>
                                          <p:spTgt spid="12"/>
                                        </p:tgtEl>
                                      </p:cBhvr>
                                    </p:cmd>
                                  </p:childTnLst>
                                </p:cTn>
                              </p:par>
                              <p:par>
                                <p:cTn id="13" presetID="1" presetClass="mediacall" presetSubtype="0" fill="hold" nodeType="withEffect">
                                  <p:stCondLst>
                                    <p:cond delay="0"/>
                                  </p:stCondLst>
                                  <p:childTnLst>
                                    <p:cmd type="call" cmd="playFrom(0.0)">
                                      <p:cBhvr>
                                        <p:cTn id="14" dur="4999" fill="hold"/>
                                        <p:tgtEl>
                                          <p:spTgt spid="13"/>
                                        </p:tgtEl>
                                      </p:cBhvr>
                                    </p:cmd>
                                  </p:childTnLst>
                                </p:cTn>
                              </p:par>
                              <p:par>
                                <p:cTn id="15" presetID="1" presetClass="mediacall" presetSubtype="0" fill="hold" nodeType="withEffect">
                                  <p:stCondLst>
                                    <p:cond delay="0"/>
                                  </p:stCondLst>
                                  <p:childTnLst>
                                    <p:cmd type="call" cmd="playFrom(0.0)">
                                      <p:cBhvr>
                                        <p:cTn id="16" dur="49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22"/>
                </p:tgtEl>
              </p:cMediaNode>
            </p:video>
            <p:video>
              <p:cMediaNode vol="80000">
                <p:cTn id="18" repeatCount="indefinite" fill="remove" display="0">
                  <p:stCondLst>
                    <p:cond delay="indefinite"/>
                  </p:stCondLst>
                </p:cTn>
                <p:tgtEl>
                  <p:spTgt spid="23"/>
                </p:tgtEl>
              </p:cMediaNode>
            </p:video>
            <p:video>
              <p:cMediaNode vol="80000">
                <p:cTn id="19" repeatCount="indefinite" fill="remove" display="0">
                  <p:stCondLst>
                    <p:cond delay="indefinite"/>
                  </p:stCondLst>
                </p:cTn>
                <p:tgtEl>
                  <p:spTgt spid="24"/>
                </p:tgtEl>
              </p:cMediaNode>
            </p:video>
            <p:video>
              <p:cMediaNode vol="80000">
                <p:cTn id="20" repeatCount="indefinite" fill="remove" display="0">
                  <p:stCondLst>
                    <p:cond delay="indefinite"/>
                  </p:stCondLst>
                </p:cTn>
                <p:tgtEl>
                  <p:spTgt spid="12"/>
                </p:tgtEl>
              </p:cMediaNode>
            </p:video>
            <p:video>
              <p:cMediaNode vol="80000">
                <p:cTn id="21" repeatCount="indefinite" fill="remove" display="0">
                  <p:stCondLst>
                    <p:cond delay="indefinite"/>
                  </p:stCondLst>
                </p:cTn>
                <p:tgtEl>
                  <p:spTgt spid="13"/>
                </p:tgtEl>
              </p:cMediaNode>
            </p:video>
            <p:video>
              <p:cMediaNode vol="80000">
                <p:cTn id="22" repeatCount="indefinite" fill="remove" display="0">
                  <p:stCondLst>
                    <p:cond delay="indefinite"/>
                  </p:stCondLst>
                </p:cTn>
                <p:tgtEl>
                  <p:spTgt spid="1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smtClean="0"/>
              <a:t>Mathematical modeling of flow provides an alternative to understand </a:t>
            </a:r>
            <a:r>
              <a:rPr lang="en-US" sz="2000" dirty="0"/>
              <a:t>the mechanisms of </a:t>
            </a:r>
            <a:r>
              <a:rPr lang="en-US" sz="2000" dirty="0" smtClean="0"/>
              <a:t>coronary cardiovascular diseases.</a:t>
            </a:r>
            <a:endParaRPr lang="en-US" sz="1200" dirty="0">
              <a:solidFill>
                <a:srgbClr val="0070C0"/>
              </a:solidFill>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26</a:t>
            </a:fld>
            <a:endParaRPr lang="en-US"/>
          </a:p>
        </p:txBody>
      </p:sp>
      <p:pic>
        <p:nvPicPr>
          <p:cNvPr id="14" name="Imagen 13"/>
          <p:cNvPicPr>
            <a:picLocks noChangeAspect="1"/>
          </p:cNvPicPr>
          <p:nvPr/>
        </p:nvPicPr>
        <p:blipFill rotWithShape="1">
          <a:blip r:embed="rId3" cstate="print">
            <a:extLst>
              <a:ext uri="{28A0092B-C50C-407E-A947-70E740481C1C}">
                <a14:useLocalDpi xmlns:a14="http://schemas.microsoft.com/office/drawing/2010/main" val="0"/>
              </a:ext>
            </a:extLst>
          </a:blip>
          <a:srcRect t="7647"/>
          <a:stretch/>
        </p:blipFill>
        <p:spPr>
          <a:xfrm>
            <a:off x="2546750" y="2065105"/>
            <a:ext cx="2849163" cy="1723855"/>
          </a:xfrm>
          <a:prstGeom prst="rect">
            <a:avLst/>
          </a:prstGeom>
        </p:spPr>
      </p:pic>
      <p:pic>
        <p:nvPicPr>
          <p:cNvPr id="15" name="Imagen 14"/>
          <p:cNvPicPr>
            <a:picLocks noChangeAspect="1"/>
          </p:cNvPicPr>
          <p:nvPr/>
        </p:nvPicPr>
        <p:blipFill rotWithShape="1">
          <a:blip r:embed="rId4" cstate="print">
            <a:extLst>
              <a:ext uri="{28A0092B-C50C-407E-A947-70E740481C1C}">
                <a14:useLocalDpi xmlns:a14="http://schemas.microsoft.com/office/drawing/2010/main" val="0"/>
              </a:ext>
            </a:extLst>
          </a:blip>
          <a:srcRect t="8894"/>
          <a:stretch/>
        </p:blipFill>
        <p:spPr>
          <a:xfrm>
            <a:off x="5255071" y="2085654"/>
            <a:ext cx="2802515" cy="1672746"/>
          </a:xfrm>
          <a:prstGeom prst="rect">
            <a:avLst/>
          </a:prstGeom>
        </p:spPr>
      </p:pic>
      <p:pic>
        <p:nvPicPr>
          <p:cNvPr id="16" name="Imagen 15"/>
          <p:cNvPicPr>
            <a:picLocks noChangeAspect="1"/>
          </p:cNvPicPr>
          <p:nvPr/>
        </p:nvPicPr>
        <p:blipFill rotWithShape="1">
          <a:blip r:embed="rId5" cstate="print">
            <a:extLst>
              <a:ext uri="{28A0092B-C50C-407E-A947-70E740481C1C}">
                <a14:useLocalDpi xmlns:a14="http://schemas.microsoft.com/office/drawing/2010/main" val="0"/>
              </a:ext>
            </a:extLst>
          </a:blip>
          <a:srcRect t="9169"/>
          <a:stretch/>
        </p:blipFill>
        <p:spPr>
          <a:xfrm>
            <a:off x="8057586" y="2044557"/>
            <a:ext cx="2880056" cy="1713843"/>
          </a:xfrm>
          <a:prstGeom prst="rect">
            <a:avLst/>
          </a:prstGeom>
        </p:spPr>
      </p:pic>
      <p:sp>
        <p:nvSpPr>
          <p:cNvPr id="20" name="CuadroTexto 19"/>
          <p:cNvSpPr txBox="1"/>
          <p:nvPr/>
        </p:nvSpPr>
        <p:spPr>
          <a:xfrm>
            <a:off x="441575" y="2625017"/>
            <a:ext cx="1548678" cy="369332"/>
          </a:xfrm>
          <a:prstGeom prst="rect">
            <a:avLst/>
          </a:prstGeom>
          <a:noFill/>
        </p:spPr>
        <p:txBody>
          <a:bodyPr wrap="square" rtlCol="0">
            <a:spAutoFit/>
          </a:bodyPr>
          <a:lstStyle/>
          <a:p>
            <a:r>
              <a:rPr lang="en-US" dirty="0" smtClean="0"/>
              <a:t>Pressure Field</a:t>
            </a:r>
            <a:endParaRPr lang="en-US" dirty="0"/>
          </a:p>
        </p:txBody>
      </p:sp>
      <p:sp>
        <p:nvSpPr>
          <p:cNvPr id="21" name="CuadroTexto 20"/>
          <p:cNvSpPr txBox="1"/>
          <p:nvPr/>
        </p:nvSpPr>
        <p:spPr>
          <a:xfrm>
            <a:off x="441575" y="4919508"/>
            <a:ext cx="2260528" cy="646331"/>
          </a:xfrm>
          <a:prstGeom prst="rect">
            <a:avLst/>
          </a:prstGeom>
          <a:noFill/>
        </p:spPr>
        <p:txBody>
          <a:bodyPr wrap="square" rtlCol="0">
            <a:spAutoFit/>
          </a:bodyPr>
          <a:lstStyle/>
          <a:p>
            <a:r>
              <a:rPr lang="en-US" dirty="0" smtClean="0"/>
              <a:t>Oxygen concentration</a:t>
            </a:r>
          </a:p>
          <a:p>
            <a:r>
              <a:rPr lang="en-US" dirty="0" smtClean="0"/>
              <a:t>Field</a:t>
            </a:r>
            <a:endParaRPr lang="en-US" dirty="0"/>
          </a:p>
        </p:txBody>
      </p:sp>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t="20632" r="66186"/>
          <a:stretch/>
        </p:blipFill>
        <p:spPr>
          <a:xfrm>
            <a:off x="3014427" y="4338574"/>
            <a:ext cx="1549211" cy="2454530"/>
          </a:xfrm>
          <a:prstGeom prst="rect">
            <a:avLst/>
          </a:prstGeom>
        </p:spPr>
      </p:pic>
      <p:pic>
        <p:nvPicPr>
          <p:cNvPr id="17" name="Imagen 16"/>
          <p:cNvPicPr>
            <a:picLocks noChangeAspect="1"/>
          </p:cNvPicPr>
          <p:nvPr/>
        </p:nvPicPr>
        <p:blipFill rotWithShape="1">
          <a:blip r:embed="rId6">
            <a:extLst>
              <a:ext uri="{28A0092B-C50C-407E-A947-70E740481C1C}">
                <a14:useLocalDpi xmlns:a14="http://schemas.microsoft.com/office/drawing/2010/main" val="0"/>
              </a:ext>
            </a:extLst>
          </a:blip>
          <a:srcRect l="35226" t="20162" r="32355"/>
          <a:stretch/>
        </p:blipFill>
        <p:spPr>
          <a:xfrm>
            <a:off x="5913663" y="4324034"/>
            <a:ext cx="1485330" cy="2469070"/>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val="0"/>
              </a:ext>
            </a:extLst>
          </a:blip>
          <a:srcRect l="70093" t="18533"/>
          <a:stretch/>
        </p:blipFill>
        <p:spPr>
          <a:xfrm>
            <a:off x="8812502" y="4324034"/>
            <a:ext cx="1370224" cy="2519438"/>
          </a:xfrm>
          <a:prstGeom prst="rect">
            <a:avLst/>
          </a:prstGeom>
        </p:spPr>
      </p:pic>
    </p:spTree>
    <p:extLst>
      <p:ext uri="{BB962C8B-B14F-4D97-AF65-F5344CB8AC3E}">
        <p14:creationId xmlns:p14="http://schemas.microsoft.com/office/powerpoint/2010/main" val="40284447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773665"/>
          </a:xfrm>
        </p:spPr>
        <p:txBody>
          <a:bodyPr>
            <a:normAutofit/>
          </a:bodyPr>
          <a:lstStyle/>
          <a:p>
            <a:pPr algn="l"/>
            <a:r>
              <a:rPr lang="en-US" sz="2000" dirty="0" smtClean="0"/>
              <a:t>Mathematical modeling of flow provides an alternative to understand </a:t>
            </a:r>
            <a:r>
              <a:rPr lang="en-US" sz="2000" dirty="0"/>
              <a:t>the mechanisms of </a:t>
            </a:r>
            <a:r>
              <a:rPr lang="en-US" sz="2000" dirty="0" smtClean="0"/>
              <a:t>coronary cardiovascular diseases</a:t>
            </a:r>
            <a:r>
              <a:rPr lang="en-US" sz="2000" dirty="0" smtClean="0"/>
              <a:t>.</a:t>
            </a: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27</a:t>
            </a:fld>
            <a:endParaRPr lang="en-US"/>
          </a:p>
        </p:txBody>
      </p:sp>
      <p:sp>
        <p:nvSpPr>
          <p:cNvPr id="2" name="Rectángulo 1"/>
          <p:cNvSpPr/>
          <p:nvPr/>
        </p:nvSpPr>
        <p:spPr>
          <a:xfrm>
            <a:off x="1784278" y="1858943"/>
            <a:ext cx="8900846" cy="707886"/>
          </a:xfrm>
          <a:prstGeom prst="rect">
            <a:avLst/>
          </a:prstGeom>
        </p:spPr>
        <p:txBody>
          <a:bodyPr wrap="square">
            <a:spAutoFit/>
          </a:bodyPr>
          <a:lstStyle/>
          <a:p>
            <a:pPr marL="342900" indent="-342900">
              <a:buFontTx/>
              <a:buChar char="-"/>
            </a:pPr>
            <a:r>
              <a:rPr lang="en-US" sz="2000" dirty="0" smtClean="0"/>
              <a:t>The </a:t>
            </a:r>
            <a:r>
              <a:rPr lang="en-US" sz="2000" dirty="0"/>
              <a:t>model captures the main mechanism of perfusion </a:t>
            </a:r>
            <a:endParaRPr lang="en-US" sz="2000" dirty="0" smtClean="0"/>
          </a:p>
          <a:p>
            <a:r>
              <a:rPr lang="en-US" sz="2000" dirty="0"/>
              <a:t> </a:t>
            </a:r>
            <a:r>
              <a:rPr lang="en-US" sz="2000" dirty="0" smtClean="0"/>
              <a:t>      of </a:t>
            </a:r>
            <a:r>
              <a:rPr lang="en-US" sz="2000" dirty="0"/>
              <a:t>the cardiovascular </a:t>
            </a:r>
            <a:r>
              <a:rPr lang="en-US" sz="2000" dirty="0" smtClean="0"/>
              <a:t>system</a:t>
            </a:r>
            <a:endParaRPr lang="en-US" sz="2000" dirty="0"/>
          </a:p>
        </p:txBody>
      </p:sp>
      <p:sp>
        <p:nvSpPr>
          <p:cNvPr id="4" name="Rectángulo 3"/>
          <p:cNvSpPr/>
          <p:nvPr/>
        </p:nvSpPr>
        <p:spPr>
          <a:xfrm>
            <a:off x="1784278" y="2690022"/>
            <a:ext cx="8900846" cy="400110"/>
          </a:xfrm>
          <a:prstGeom prst="rect">
            <a:avLst/>
          </a:prstGeom>
        </p:spPr>
        <p:txBody>
          <a:bodyPr wrap="square">
            <a:spAutoFit/>
          </a:bodyPr>
          <a:lstStyle/>
          <a:p>
            <a:pPr marL="342900" indent="-342900">
              <a:buFontTx/>
              <a:buChar char="-"/>
            </a:pPr>
            <a:r>
              <a:rPr lang="en-US" sz="2000" dirty="0" smtClean="0"/>
              <a:t>Cardiovascular </a:t>
            </a:r>
            <a:r>
              <a:rPr lang="en-US" sz="2000" dirty="0"/>
              <a:t>diseases were </a:t>
            </a:r>
            <a:r>
              <a:rPr lang="en-US" sz="2000" dirty="0" smtClean="0"/>
              <a:t>simulated</a:t>
            </a:r>
          </a:p>
        </p:txBody>
      </p:sp>
      <p:sp>
        <p:nvSpPr>
          <p:cNvPr id="18" name="Rectángulo 17"/>
          <p:cNvSpPr/>
          <p:nvPr/>
        </p:nvSpPr>
        <p:spPr>
          <a:xfrm>
            <a:off x="1784278" y="3345856"/>
            <a:ext cx="8900846" cy="400110"/>
          </a:xfrm>
          <a:prstGeom prst="rect">
            <a:avLst/>
          </a:prstGeom>
        </p:spPr>
        <p:txBody>
          <a:bodyPr wrap="square">
            <a:spAutoFit/>
          </a:bodyPr>
          <a:lstStyle/>
          <a:p>
            <a:pPr marL="342900" indent="-342900">
              <a:buFontTx/>
              <a:buChar char="-"/>
            </a:pPr>
            <a:r>
              <a:rPr lang="en-US" sz="2000" b="1" dirty="0"/>
              <a:t>R</a:t>
            </a:r>
            <a:r>
              <a:rPr lang="en-US" sz="2000" b="1" dirty="0" smtClean="0"/>
              <a:t>equires to personalize of the </a:t>
            </a:r>
            <a:r>
              <a:rPr lang="en-US" sz="2000" b="1" dirty="0"/>
              <a:t>material </a:t>
            </a:r>
            <a:r>
              <a:rPr lang="en-US" sz="2000" b="1" dirty="0" smtClean="0"/>
              <a:t>parameters</a:t>
            </a:r>
          </a:p>
        </p:txBody>
      </p:sp>
      <p:sp>
        <p:nvSpPr>
          <p:cNvPr id="5" name="Rectángulo 4"/>
          <p:cNvSpPr/>
          <p:nvPr/>
        </p:nvSpPr>
        <p:spPr>
          <a:xfrm>
            <a:off x="1784278" y="3995214"/>
            <a:ext cx="8900846" cy="400110"/>
          </a:xfrm>
          <a:prstGeom prst="rect">
            <a:avLst/>
          </a:prstGeom>
        </p:spPr>
        <p:txBody>
          <a:bodyPr wrap="square">
            <a:spAutoFit/>
          </a:bodyPr>
          <a:lstStyle/>
          <a:p>
            <a:pPr marL="285750" indent="-285750">
              <a:buFontTx/>
              <a:buChar char="-"/>
            </a:pPr>
            <a:r>
              <a:rPr lang="en-US" sz="2000" b="1" dirty="0"/>
              <a:t>A</a:t>
            </a:r>
            <a:r>
              <a:rPr lang="en-US" sz="2000" b="1" dirty="0" smtClean="0"/>
              <a:t>ccount for the </a:t>
            </a:r>
            <a:r>
              <a:rPr lang="en-US" sz="2000" b="1" dirty="0"/>
              <a:t>effect of large deformations of the tissue on </a:t>
            </a:r>
            <a:r>
              <a:rPr lang="en-US" sz="2000" b="1" dirty="0" smtClean="0"/>
              <a:t>perfusion</a:t>
            </a:r>
          </a:p>
        </p:txBody>
      </p:sp>
    </p:spTree>
    <p:extLst>
      <p:ext uri="{BB962C8B-B14F-4D97-AF65-F5344CB8AC3E}">
        <p14:creationId xmlns:p14="http://schemas.microsoft.com/office/powerpoint/2010/main" val="271536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57923"/>
          </a:xfrm>
        </p:spPr>
        <p:txBody>
          <a:bodyPr>
            <a:normAutofit/>
          </a:bodyPr>
          <a:lstStyle/>
          <a:p>
            <a:pPr algn="l"/>
            <a:r>
              <a:rPr lang="en-US" dirty="0" smtClean="0"/>
              <a:t>Building a </a:t>
            </a:r>
            <a:r>
              <a:rPr lang="en-US" dirty="0"/>
              <a:t>multiscale model of blood supply to the </a:t>
            </a:r>
            <a:r>
              <a:rPr lang="en-US" dirty="0" smtClean="0"/>
              <a:t>myocardium and explore the effects of myocardial ischemia.</a:t>
            </a:r>
            <a:endParaRPr lang="en-US" dirty="0"/>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3</a:t>
            </a:fld>
            <a:endParaRPr lang="en-US" dirty="0"/>
          </a:p>
        </p:txBody>
      </p:sp>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91" y="2069461"/>
            <a:ext cx="1983871" cy="2990760"/>
          </a:xfrm>
          <a:prstGeom prst="rect">
            <a:avLst/>
          </a:prstGeom>
        </p:spPr>
      </p:pic>
      <p:sp>
        <p:nvSpPr>
          <p:cNvPr id="2" name="Rectángulo 1"/>
          <p:cNvSpPr/>
          <p:nvPr/>
        </p:nvSpPr>
        <p:spPr>
          <a:xfrm>
            <a:off x="635457" y="5317966"/>
            <a:ext cx="1765483" cy="369332"/>
          </a:xfrm>
          <a:prstGeom prst="rect">
            <a:avLst/>
          </a:prstGeom>
        </p:spPr>
        <p:txBody>
          <a:bodyPr wrap="none">
            <a:spAutoFit/>
          </a:bodyPr>
          <a:lstStyle/>
          <a:p>
            <a:r>
              <a:rPr lang="en-US" dirty="0"/>
              <a:t>Coronary System</a:t>
            </a:r>
          </a:p>
        </p:txBody>
      </p:sp>
      <p:sp>
        <p:nvSpPr>
          <p:cNvPr id="4" name="Rectángulo 3"/>
          <p:cNvSpPr/>
          <p:nvPr/>
        </p:nvSpPr>
        <p:spPr>
          <a:xfrm>
            <a:off x="6217250" y="5208521"/>
            <a:ext cx="3197735" cy="646331"/>
          </a:xfrm>
          <a:prstGeom prst="rect">
            <a:avLst/>
          </a:prstGeom>
        </p:spPr>
        <p:txBody>
          <a:bodyPr wrap="none">
            <a:spAutoFit/>
          </a:bodyPr>
          <a:lstStyle/>
          <a:p>
            <a:pPr algn="ctr"/>
            <a:r>
              <a:rPr lang="en-US" dirty="0" smtClean="0"/>
              <a:t>Multi Compartment </a:t>
            </a:r>
            <a:r>
              <a:rPr lang="en-US" dirty="0"/>
              <a:t>M</a:t>
            </a:r>
            <a:r>
              <a:rPr lang="en-US" dirty="0" smtClean="0"/>
              <a:t>odel </a:t>
            </a:r>
          </a:p>
          <a:p>
            <a:pPr algn="ctr"/>
            <a:r>
              <a:rPr lang="en-US" dirty="0" smtClean="0"/>
              <a:t>Perfusion </a:t>
            </a:r>
            <a:r>
              <a:rPr lang="en-US" dirty="0"/>
              <a:t>by Porous Media Flow</a:t>
            </a:r>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989" y="2505220"/>
            <a:ext cx="2086123" cy="2351533"/>
          </a:xfrm>
          <a:prstGeom prst="rect">
            <a:avLst/>
          </a:prstGeom>
        </p:spPr>
      </p:pic>
      <p:sp>
        <p:nvSpPr>
          <p:cNvPr id="6" name="Rectángulo 5"/>
          <p:cNvSpPr/>
          <p:nvPr/>
        </p:nvSpPr>
        <p:spPr>
          <a:xfrm>
            <a:off x="3469067" y="5208521"/>
            <a:ext cx="2261966" cy="646331"/>
          </a:xfrm>
          <a:prstGeom prst="rect">
            <a:avLst/>
          </a:prstGeom>
        </p:spPr>
        <p:txBody>
          <a:bodyPr wrap="none">
            <a:spAutoFit/>
          </a:bodyPr>
          <a:lstStyle/>
          <a:p>
            <a:pPr algn="ctr"/>
            <a:r>
              <a:rPr lang="en-US" dirty="0"/>
              <a:t>Regional Perfusion by </a:t>
            </a:r>
            <a:endParaRPr lang="en-US" dirty="0" smtClean="0"/>
          </a:p>
          <a:p>
            <a:pPr algn="ctr"/>
            <a:r>
              <a:rPr lang="en-US" dirty="0" smtClean="0"/>
              <a:t>Porous </a:t>
            </a:r>
            <a:r>
              <a:rPr lang="en-US" dirty="0"/>
              <a:t>Media Flow</a:t>
            </a: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l="23046"/>
          <a:stretch/>
        </p:blipFill>
        <p:spPr>
          <a:xfrm>
            <a:off x="9579392" y="2725143"/>
            <a:ext cx="2742831" cy="2335078"/>
          </a:xfrm>
          <a:prstGeom prst="rect">
            <a:avLst/>
          </a:prstGeom>
        </p:spPr>
      </p:pic>
      <p:sp>
        <p:nvSpPr>
          <p:cNvPr id="15" name="Rectángulo 14"/>
          <p:cNvSpPr/>
          <p:nvPr/>
        </p:nvSpPr>
        <p:spPr>
          <a:xfrm>
            <a:off x="9774151" y="5164078"/>
            <a:ext cx="1427378" cy="646331"/>
          </a:xfrm>
          <a:prstGeom prst="rect">
            <a:avLst/>
          </a:prstGeom>
        </p:spPr>
        <p:txBody>
          <a:bodyPr wrap="none">
            <a:spAutoFit/>
          </a:bodyPr>
          <a:lstStyle/>
          <a:p>
            <a:pPr algn="ctr"/>
            <a:r>
              <a:rPr lang="en-US" dirty="0" smtClean="0"/>
              <a:t>Left Ventricle</a:t>
            </a:r>
          </a:p>
          <a:p>
            <a:pPr algn="ctr"/>
            <a:r>
              <a:rPr lang="en-US" dirty="0" smtClean="0"/>
              <a:t>Modeling</a:t>
            </a:r>
            <a:endParaRPr lang="en-US" dirty="0"/>
          </a:p>
        </p:txBody>
      </p:sp>
      <p:grpSp>
        <p:nvGrpSpPr>
          <p:cNvPr id="18" name="Grupo 17"/>
          <p:cNvGrpSpPr/>
          <p:nvPr/>
        </p:nvGrpSpPr>
        <p:grpSpPr>
          <a:xfrm>
            <a:off x="6757542" y="1797166"/>
            <a:ext cx="1671578" cy="3314169"/>
            <a:chOff x="6639424" y="1180970"/>
            <a:chExt cx="1671578" cy="3314169"/>
          </a:xfrm>
        </p:grpSpPr>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66292"/>
            <a:stretch/>
          </p:blipFill>
          <p:spPr>
            <a:xfrm>
              <a:off x="6639424" y="1180970"/>
              <a:ext cx="1545017" cy="1124783"/>
            </a:xfrm>
            <a:prstGeom prst="rect">
              <a:avLst/>
            </a:prstGeom>
          </p:spPr>
        </p:pic>
        <p:pic>
          <p:nvPicPr>
            <p:cNvPr id="16" name="Imagen 15"/>
            <p:cNvPicPr>
              <a:picLocks noChangeAspect="1"/>
            </p:cNvPicPr>
            <p:nvPr/>
          </p:nvPicPr>
          <p:blipFill rotWithShape="1">
            <a:blip r:embed="rId6" cstate="print">
              <a:extLst>
                <a:ext uri="{28A0092B-C50C-407E-A947-70E740481C1C}">
                  <a14:useLocalDpi xmlns:a14="http://schemas.microsoft.com/office/drawing/2010/main" val="0"/>
                </a:ext>
              </a:extLst>
            </a:blip>
            <a:srcRect l="34124" r="33457"/>
            <a:stretch/>
          </p:blipFill>
          <p:spPr>
            <a:xfrm>
              <a:off x="6698540" y="2275663"/>
              <a:ext cx="1485901" cy="1124783"/>
            </a:xfrm>
            <a:prstGeom prst="rect">
              <a:avLst/>
            </a:prstGeom>
          </p:spPr>
        </p:pic>
        <p:pic>
          <p:nvPicPr>
            <p:cNvPr id="17" name="Imagen 16"/>
            <p:cNvPicPr>
              <a:picLocks noChangeAspect="1"/>
            </p:cNvPicPr>
            <p:nvPr/>
          </p:nvPicPr>
          <p:blipFill rotWithShape="1">
            <a:blip r:embed="rId7" cstate="print">
              <a:extLst>
                <a:ext uri="{28A0092B-C50C-407E-A947-70E740481C1C}">
                  <a14:useLocalDpi xmlns:a14="http://schemas.microsoft.com/office/drawing/2010/main" val="0"/>
                </a:ext>
              </a:extLst>
            </a:blip>
            <a:srcRect l="67074"/>
            <a:stretch/>
          </p:blipFill>
          <p:spPr>
            <a:xfrm>
              <a:off x="6801827" y="3370356"/>
              <a:ext cx="1509175" cy="1124783"/>
            </a:xfrm>
            <a:prstGeom prst="rect">
              <a:avLst/>
            </a:prstGeom>
          </p:spPr>
        </p:pic>
      </p:grpSp>
    </p:spTree>
    <p:extLst>
      <p:ext uri="{BB962C8B-B14F-4D97-AF65-F5344CB8AC3E}">
        <p14:creationId xmlns:p14="http://schemas.microsoft.com/office/powerpoint/2010/main" val="3626407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4</a:t>
            </a:fld>
            <a:endParaRPr lang="en-US" dirty="0"/>
          </a:p>
        </p:txBody>
      </p:sp>
      <p:pic>
        <p:nvPicPr>
          <p:cNvPr id="36" name="Imagen 3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41899" y="1699978"/>
            <a:ext cx="1099593" cy="2057810"/>
          </a:xfrm>
          <a:prstGeom prst="rect">
            <a:avLst/>
          </a:prstGeom>
        </p:spPr>
      </p:pic>
      <p:sp>
        <p:nvSpPr>
          <p:cNvPr id="37" name="CuadroTexto 36"/>
          <p:cNvSpPr txBox="1"/>
          <p:nvPr/>
        </p:nvSpPr>
        <p:spPr>
          <a:xfrm>
            <a:off x="3786632" y="2050623"/>
            <a:ext cx="1512168" cy="369332"/>
          </a:xfrm>
          <a:prstGeom prst="rect">
            <a:avLst/>
          </a:prstGeom>
          <a:noFill/>
        </p:spPr>
        <p:txBody>
          <a:bodyPr wrap="square" rtlCol="0">
            <a:spAutoFit/>
          </a:bodyPr>
          <a:lstStyle/>
          <a:p>
            <a:r>
              <a:rPr lang="en-US" dirty="0">
                <a:latin typeface="Calibri Light" panose="020F0302020204030204" pitchFamily="34" charset="0"/>
              </a:rPr>
              <a:t>Veins</a:t>
            </a:r>
          </a:p>
        </p:txBody>
      </p:sp>
      <p:sp>
        <p:nvSpPr>
          <p:cNvPr id="38" name="CuadroTexto 37"/>
          <p:cNvSpPr txBox="1"/>
          <p:nvPr/>
        </p:nvSpPr>
        <p:spPr>
          <a:xfrm>
            <a:off x="3800902" y="4062365"/>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cxnSp>
        <p:nvCxnSpPr>
          <p:cNvPr id="39" name="Conector curvado 38"/>
          <p:cNvCxnSpPr/>
          <p:nvPr/>
        </p:nvCxnSpPr>
        <p:spPr>
          <a:xfrm>
            <a:off x="4285650" y="1500300"/>
            <a:ext cx="814427" cy="342398"/>
          </a:xfrm>
          <a:prstGeom prst="curvedConnector3">
            <a:avLst>
              <a:gd name="adj1" fmla="val 9609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ector curvado 39"/>
          <p:cNvCxnSpPr/>
          <p:nvPr/>
        </p:nvCxnSpPr>
        <p:spPr>
          <a:xfrm rot="10800000" flipV="1">
            <a:off x="4278860" y="4555104"/>
            <a:ext cx="821216" cy="216945"/>
          </a:xfrm>
          <a:prstGeom prst="curvedConnector3">
            <a:avLst>
              <a:gd name="adj1" fmla="val -399"/>
            </a:avLst>
          </a:prstGeom>
          <a:ln>
            <a:tailEnd type="triangle"/>
          </a:ln>
        </p:spPr>
        <p:style>
          <a:lnRef idx="3">
            <a:schemeClr val="accent5"/>
          </a:lnRef>
          <a:fillRef idx="0">
            <a:schemeClr val="accent5"/>
          </a:fillRef>
          <a:effectRef idx="2">
            <a:schemeClr val="accent5"/>
          </a:effectRef>
          <a:fontRef idx="minor">
            <a:schemeClr val="tx1"/>
          </a:fontRef>
        </p:style>
      </p:cxnSp>
      <p:sp>
        <p:nvSpPr>
          <p:cNvPr id="42" name="CuadroTexto 41"/>
          <p:cNvSpPr txBox="1"/>
          <p:nvPr/>
        </p:nvSpPr>
        <p:spPr>
          <a:xfrm>
            <a:off x="6899773" y="2050623"/>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sp>
        <p:nvSpPr>
          <p:cNvPr id="43" name="CuadroTexto 42"/>
          <p:cNvSpPr txBox="1"/>
          <p:nvPr/>
        </p:nvSpPr>
        <p:spPr>
          <a:xfrm>
            <a:off x="6844969" y="3877699"/>
            <a:ext cx="1512168" cy="369332"/>
          </a:xfrm>
          <a:prstGeom prst="rect">
            <a:avLst/>
          </a:prstGeom>
          <a:noFill/>
        </p:spPr>
        <p:txBody>
          <a:bodyPr wrap="square" rtlCol="0">
            <a:spAutoFit/>
          </a:bodyPr>
          <a:lstStyle/>
          <a:p>
            <a:r>
              <a:rPr lang="en-US" dirty="0">
                <a:latin typeface="Calibri Light" panose="020F0302020204030204" pitchFamily="34" charset="0"/>
              </a:rPr>
              <a:t>Arteries</a:t>
            </a:r>
          </a:p>
        </p:txBody>
      </p:sp>
      <p:cxnSp>
        <p:nvCxnSpPr>
          <p:cNvPr id="44" name="Conector curvado 43"/>
          <p:cNvCxnSpPr/>
          <p:nvPr/>
        </p:nvCxnSpPr>
        <p:spPr>
          <a:xfrm rot="10800000" flipV="1">
            <a:off x="6986506" y="1579921"/>
            <a:ext cx="772861" cy="277828"/>
          </a:xfrm>
          <a:prstGeom prst="curvedConnector3">
            <a:avLst>
              <a:gd name="adj1" fmla="val 97326"/>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Conector curvado 44"/>
          <p:cNvCxnSpPr/>
          <p:nvPr/>
        </p:nvCxnSpPr>
        <p:spPr>
          <a:xfrm>
            <a:off x="6944757" y="4540290"/>
            <a:ext cx="856356" cy="214028"/>
          </a:xfrm>
          <a:prstGeom prst="curvedConnector3">
            <a:avLst>
              <a:gd name="adj1" fmla="val 1669"/>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6" name="Imagen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330" y="1485102"/>
            <a:ext cx="1071083" cy="1155381"/>
          </a:xfrm>
          <a:prstGeom prst="rect">
            <a:avLst/>
          </a:prstGeom>
        </p:spPr>
      </p:pic>
      <p:pic>
        <p:nvPicPr>
          <p:cNvPr id="47" name="Imagen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0329" y="3160034"/>
            <a:ext cx="1147228" cy="2146955"/>
          </a:xfrm>
          <a:prstGeom prst="rect">
            <a:avLst/>
          </a:prstGeom>
        </p:spPr>
      </p:pic>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a:latin typeface="Calibri Light" panose="020F0302020204030204" pitchFamily="34" charset="0"/>
              </a:rPr>
              <a:t>Cardiovascular system</a:t>
            </a:r>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p:pic>
        <p:nvPicPr>
          <p:cNvPr id="49" name="Imagen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3906" y="4165709"/>
            <a:ext cx="1071083" cy="1155381"/>
          </a:xfrm>
          <a:prstGeom prst="rect">
            <a:avLst/>
          </a:prstGeom>
        </p:spPr>
      </p:pic>
      <p:sp>
        <p:nvSpPr>
          <p:cNvPr id="4" name="CuadroTexto 3"/>
          <p:cNvSpPr txBox="1"/>
          <p:nvPr/>
        </p:nvSpPr>
        <p:spPr>
          <a:xfrm>
            <a:off x="5137452" y="2755202"/>
            <a:ext cx="504825" cy="369332"/>
          </a:xfrm>
          <a:prstGeom prst="rect">
            <a:avLst/>
          </a:prstGeom>
          <a:noFill/>
        </p:spPr>
        <p:txBody>
          <a:bodyPr wrap="square" rtlCol="0">
            <a:spAutoFit/>
          </a:bodyPr>
          <a:lstStyle/>
          <a:p>
            <a:r>
              <a:rPr lang="en-US" dirty="0" smtClean="0"/>
              <a:t>RA</a:t>
            </a:r>
            <a:endParaRPr lang="en-US" dirty="0"/>
          </a:p>
        </p:txBody>
      </p:sp>
      <p:sp>
        <p:nvSpPr>
          <p:cNvPr id="50" name="CuadroTexto 49"/>
          <p:cNvSpPr txBox="1"/>
          <p:nvPr/>
        </p:nvSpPr>
        <p:spPr>
          <a:xfrm>
            <a:off x="5185077" y="3507677"/>
            <a:ext cx="504825" cy="369332"/>
          </a:xfrm>
          <a:prstGeom prst="rect">
            <a:avLst/>
          </a:prstGeom>
          <a:noFill/>
        </p:spPr>
        <p:txBody>
          <a:bodyPr wrap="square" rtlCol="0">
            <a:spAutoFit/>
          </a:bodyPr>
          <a:lstStyle/>
          <a:p>
            <a:r>
              <a:rPr lang="en-US" dirty="0" smtClean="0"/>
              <a:t>RV</a:t>
            </a:r>
            <a:endParaRPr lang="en-US" dirty="0"/>
          </a:p>
        </p:txBody>
      </p:sp>
      <p:sp>
        <p:nvSpPr>
          <p:cNvPr id="51" name="CuadroTexto 50"/>
          <p:cNvSpPr txBox="1"/>
          <p:nvPr/>
        </p:nvSpPr>
        <p:spPr>
          <a:xfrm>
            <a:off x="6120162" y="2975368"/>
            <a:ext cx="504825" cy="369332"/>
          </a:xfrm>
          <a:prstGeom prst="rect">
            <a:avLst/>
          </a:prstGeom>
          <a:noFill/>
        </p:spPr>
        <p:txBody>
          <a:bodyPr wrap="square" rtlCol="0">
            <a:spAutoFit/>
          </a:bodyPr>
          <a:lstStyle/>
          <a:p>
            <a:r>
              <a:rPr lang="en-US" dirty="0"/>
              <a:t>L</a:t>
            </a:r>
            <a:r>
              <a:rPr lang="en-US" dirty="0" smtClean="0"/>
              <a:t>A</a:t>
            </a:r>
            <a:endParaRPr lang="en-US" dirty="0"/>
          </a:p>
        </p:txBody>
      </p:sp>
      <p:sp>
        <p:nvSpPr>
          <p:cNvPr id="52" name="CuadroTexto 51"/>
          <p:cNvSpPr txBox="1"/>
          <p:nvPr/>
        </p:nvSpPr>
        <p:spPr>
          <a:xfrm>
            <a:off x="5979979" y="3601306"/>
            <a:ext cx="504825" cy="369332"/>
          </a:xfrm>
          <a:prstGeom prst="rect">
            <a:avLst/>
          </a:prstGeom>
          <a:noFill/>
        </p:spPr>
        <p:txBody>
          <a:bodyPr wrap="square" rtlCol="0">
            <a:spAutoFit/>
          </a:bodyPr>
          <a:lstStyle/>
          <a:p>
            <a:r>
              <a:rPr lang="en-US" dirty="0" smtClean="0"/>
              <a:t>LV</a:t>
            </a:r>
            <a:endParaRPr lang="en-US" dirty="0"/>
          </a:p>
        </p:txBody>
      </p:sp>
    </p:spTree>
    <p:extLst>
      <p:ext uri="{BB962C8B-B14F-4D97-AF65-F5344CB8AC3E}">
        <p14:creationId xmlns:p14="http://schemas.microsoft.com/office/powerpoint/2010/main" val="40768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5</a:t>
            </a:fld>
            <a:endParaRPr lang="en-US" dirty="0"/>
          </a:p>
        </p:txBody>
      </p:sp>
      <p:sp>
        <p:nvSpPr>
          <p:cNvPr id="37" name="CuadroTexto 36"/>
          <p:cNvSpPr txBox="1"/>
          <p:nvPr/>
        </p:nvSpPr>
        <p:spPr>
          <a:xfrm>
            <a:off x="3363592" y="3869671"/>
            <a:ext cx="1684194"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mc:AlternateContent xmlns:mc="http://schemas.openxmlformats.org/markup-compatibility/2006" xmlns:a14="http://schemas.microsoft.com/office/drawing/2010/main">
        <mc:Choice Requires="a14">
          <p:sp>
            <p:nvSpPr>
              <p:cNvPr id="52" name="CuadroTexto 51"/>
              <p:cNvSpPr txBox="1"/>
              <p:nvPr/>
            </p:nvSpPr>
            <p:spPr>
              <a:xfrm>
                <a:off x="5915085" y="3523986"/>
                <a:ext cx="50482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s-MX" sz="2000" b="1" i="1" dirty="0" smtClean="0">
                              <a:latin typeface="Cambria Math" panose="02040503050406030204" pitchFamily="18" charset="0"/>
                            </a:rPr>
                            <m:t>𝑶</m:t>
                          </m:r>
                        </m:e>
                        <m:sub>
                          <m:r>
                            <a:rPr lang="es-MX" sz="2000" b="1" i="1" dirty="0" smtClean="0">
                              <a:latin typeface="Cambria Math" panose="02040503050406030204" pitchFamily="18" charset="0"/>
                            </a:rPr>
                            <m:t>𝟐</m:t>
                          </m:r>
                        </m:sub>
                      </m:sSub>
                    </m:oMath>
                  </m:oMathPara>
                </a14:m>
                <a:endParaRPr lang="en-US" sz="2000" b="1" dirty="0"/>
              </a:p>
            </p:txBody>
          </p:sp>
        </mc:Choice>
        <mc:Fallback xmlns="">
          <p:sp>
            <p:nvSpPr>
              <p:cNvPr id="52" name="CuadroTexto 51"/>
              <p:cNvSpPr txBox="1">
                <a:spLocks noRot="1" noChangeAspect="1" noMove="1" noResize="1" noEditPoints="1" noAdjustHandles="1" noChangeArrowheads="1" noChangeShapeType="1" noTextEdit="1"/>
              </p:cNvSpPr>
              <p:nvPr/>
            </p:nvSpPr>
            <p:spPr>
              <a:xfrm>
                <a:off x="5915085" y="3523986"/>
                <a:ext cx="504825" cy="400110"/>
              </a:xfrm>
              <a:prstGeom prst="rect">
                <a:avLst/>
              </a:prstGeom>
              <a:blipFill rotWithShape="0">
                <a:blip r:embed="rId7"/>
                <a:stretch>
                  <a:fillRect b="-1515"/>
                </a:stretch>
              </a:blipFill>
            </p:spPr>
            <p:txBody>
              <a:bodyPr/>
              <a:lstStyle/>
              <a:p>
                <a:r>
                  <a:rPr lang="en-US">
                    <a:noFill/>
                  </a:rPr>
                  <a:t> </a:t>
                </a:r>
              </a:p>
            </p:txBody>
          </p:sp>
        </mc:Fallback>
      </mc:AlternateContent>
      <p:cxnSp>
        <p:nvCxnSpPr>
          <p:cNvPr id="39" name="Conector curvado 38"/>
          <p:cNvCxnSpPr/>
          <p:nvPr/>
        </p:nvCxnSpPr>
        <p:spPr>
          <a:xfrm>
            <a:off x="4486486" y="4269781"/>
            <a:ext cx="1428599" cy="398076"/>
          </a:xfrm>
          <a:prstGeom prst="curvedConnector3">
            <a:avLst>
              <a:gd name="adj1" fmla="val -1339"/>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Conector recto de flecha 12"/>
          <p:cNvCxnSpPr/>
          <p:nvPr/>
        </p:nvCxnSpPr>
        <p:spPr>
          <a:xfrm flipH="1">
            <a:off x="5829300" y="3963025"/>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ector recto de flecha 29"/>
          <p:cNvCxnSpPr/>
          <p:nvPr/>
        </p:nvCxnSpPr>
        <p:spPr>
          <a:xfrm flipH="1">
            <a:off x="5896035" y="4069726"/>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ector recto de flecha 30"/>
          <p:cNvCxnSpPr/>
          <p:nvPr/>
        </p:nvCxnSpPr>
        <p:spPr>
          <a:xfrm flipH="1">
            <a:off x="5962650" y="4184071"/>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Señal de prohibido 16"/>
          <p:cNvSpPr/>
          <p:nvPr/>
        </p:nvSpPr>
        <p:spPr>
          <a:xfrm>
            <a:off x="5415785" y="3330417"/>
            <a:ext cx="1485936" cy="1478617"/>
          </a:xfrm>
          <a:prstGeom prst="noSmoking">
            <a:avLst>
              <a:gd name="adj" fmla="val 6435"/>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83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6" presetClass="emph" presetSubtype="0" fill="hold" nodeType="withEffect">
                                  <p:stCondLst>
                                    <p:cond delay="0"/>
                                  </p:stCondLst>
                                  <p:childTnLst>
                                    <p:animScale>
                                      <p:cBhvr>
                                        <p:cTn id="8" dur="2000" fill="hold"/>
                                        <p:tgtEl>
                                          <p:spTgt spid="30"/>
                                        </p:tgtEl>
                                      </p:cBhvr>
                                      <p:by x="150000" y="150000"/>
                                    </p:animScale>
                                  </p:childTnLst>
                                </p:cTn>
                              </p:par>
                              <p:par>
                                <p:cTn id="9" presetID="6" presetClass="emph" presetSubtype="0" fill="hold" nodeType="withEffect">
                                  <p:stCondLst>
                                    <p:cond delay="0"/>
                                  </p:stCondLst>
                                  <p:childTnLst>
                                    <p:animScale>
                                      <p:cBhvr>
                                        <p:cTn id="10" dur="2000" fill="hold"/>
                                        <p:tgtEl>
                                          <p:spTgt spid="3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6</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41438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7</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
        <p:nvSpPr>
          <p:cNvPr id="15" name="CuadroTexto 14"/>
          <p:cNvSpPr txBox="1"/>
          <p:nvPr/>
        </p:nvSpPr>
        <p:spPr>
          <a:xfrm>
            <a:off x="3376757" y="2150030"/>
            <a:ext cx="1251904" cy="400110"/>
          </a:xfrm>
          <a:prstGeom prst="rect">
            <a:avLst/>
          </a:prstGeom>
          <a:noFill/>
        </p:spPr>
        <p:txBody>
          <a:bodyPr wrap="square" rtlCol="0">
            <a:spAutoFit/>
          </a:bodyPr>
          <a:lstStyle/>
          <a:p>
            <a:r>
              <a:rPr lang="en-US" sz="2000" b="1" dirty="0" smtClean="0">
                <a:latin typeface="Calibri Light" panose="020F0302020204030204" pitchFamily="34" charset="0"/>
              </a:rPr>
              <a:t>LV </a:t>
            </a:r>
            <a:r>
              <a:rPr lang="en-US" sz="2000" b="1" dirty="0">
                <a:latin typeface="Calibri Light" panose="020F0302020204030204" pitchFamily="34" charset="0"/>
              </a:rPr>
              <a:t>-</a:t>
            </a:r>
            <a:r>
              <a:rPr lang="en-US" sz="2000" b="1" dirty="0" smtClean="0">
                <a:latin typeface="Calibri Light" panose="020F0302020204030204" pitchFamily="34" charset="0"/>
              </a:rPr>
              <a:t> Aorta </a:t>
            </a:r>
            <a:endParaRPr lang="en-US" sz="2000" b="1" dirty="0">
              <a:latin typeface="Calibri Light" panose="020F0302020204030204" pitchFamily="34" charset="0"/>
            </a:endParaRPr>
          </a:p>
        </p:txBody>
      </p:sp>
      <p:sp>
        <p:nvSpPr>
          <p:cNvPr id="16" name="CuadroTexto 15"/>
          <p:cNvSpPr txBox="1"/>
          <p:nvPr/>
        </p:nvSpPr>
        <p:spPr>
          <a:xfrm>
            <a:off x="6923140" y="2977983"/>
            <a:ext cx="1928857"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17" name="CuadroTexto 16"/>
          <p:cNvSpPr txBox="1"/>
          <p:nvPr/>
        </p:nvSpPr>
        <p:spPr>
          <a:xfrm>
            <a:off x="2047572" y="3386743"/>
            <a:ext cx="1251904" cy="400110"/>
          </a:xfrm>
          <a:prstGeom prst="rect">
            <a:avLst/>
          </a:prstGeom>
          <a:noFill/>
        </p:spPr>
        <p:txBody>
          <a:bodyPr wrap="square" rtlCol="0">
            <a:spAutoFit/>
          </a:bodyPr>
          <a:lstStyle/>
          <a:p>
            <a:r>
              <a:rPr lang="en-US" sz="2000" b="1" dirty="0" smtClean="0">
                <a:latin typeface="Calibri Light" panose="020F0302020204030204" pitchFamily="34" charset="0"/>
              </a:rPr>
              <a:t>RA</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1378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8</a:t>
            </a:fld>
            <a:endParaRPr lang="en-U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2786">
            <a:off x="2556537" y="1217539"/>
            <a:ext cx="2882567" cy="397444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23093">
            <a:off x="6650131" y="1530609"/>
            <a:ext cx="2935224" cy="4047051"/>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grpSp>
        <p:nvGrpSpPr>
          <p:cNvPr id="52" name="Grupo 51"/>
          <p:cNvGrpSpPr/>
          <p:nvPr/>
        </p:nvGrpSpPr>
        <p:grpSpPr>
          <a:xfrm>
            <a:off x="843612" y="1475294"/>
            <a:ext cx="2619701" cy="843198"/>
            <a:chOff x="843612" y="1475294"/>
            <a:chExt cx="2619701" cy="843198"/>
          </a:xfrm>
        </p:grpSpPr>
        <p:sp>
          <p:nvSpPr>
            <p:cNvPr id="11" name="Rectángulo 10"/>
            <p:cNvSpPr/>
            <p:nvPr/>
          </p:nvSpPr>
          <p:spPr>
            <a:xfrm>
              <a:off x="843612" y="1475294"/>
              <a:ext cx="2319609" cy="369332"/>
            </a:xfrm>
            <a:prstGeom prst="rect">
              <a:avLst/>
            </a:prstGeom>
          </p:spPr>
          <p:txBody>
            <a:bodyPr wrap="none">
              <a:spAutoFit/>
            </a:bodyPr>
            <a:lstStyle/>
            <a:p>
              <a:r>
                <a:rPr lang="en-US" dirty="0"/>
                <a:t>Sinoatrial Nodal Artery</a:t>
              </a:r>
            </a:p>
          </p:txBody>
        </p:sp>
        <p:cxnSp>
          <p:nvCxnSpPr>
            <p:cNvPr id="29" name="Conector recto de flecha 28"/>
            <p:cNvCxnSpPr/>
            <p:nvPr/>
          </p:nvCxnSpPr>
          <p:spPr>
            <a:xfrm>
              <a:off x="2765950" y="1913933"/>
              <a:ext cx="697363" cy="404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3" name="Grupo 52"/>
          <p:cNvGrpSpPr/>
          <p:nvPr/>
        </p:nvGrpSpPr>
        <p:grpSpPr>
          <a:xfrm>
            <a:off x="155697" y="2434880"/>
            <a:ext cx="3236560" cy="695033"/>
            <a:chOff x="155697" y="2434880"/>
            <a:chExt cx="3236560" cy="695033"/>
          </a:xfrm>
        </p:grpSpPr>
        <p:sp>
          <p:nvSpPr>
            <p:cNvPr id="2" name="CuadroTexto 1"/>
            <p:cNvSpPr txBox="1"/>
            <p:nvPr/>
          </p:nvSpPr>
          <p:spPr>
            <a:xfrm>
              <a:off x="155697" y="2434880"/>
              <a:ext cx="2727304" cy="646331"/>
            </a:xfrm>
            <a:prstGeom prst="rect">
              <a:avLst/>
            </a:prstGeom>
            <a:noFill/>
          </p:spPr>
          <p:txBody>
            <a:bodyPr wrap="square" rtlCol="0">
              <a:spAutoFit/>
            </a:bodyPr>
            <a:lstStyle/>
            <a:p>
              <a:r>
                <a:rPr lang="en-US" dirty="0" smtClean="0"/>
                <a:t>Right coronary artery</a:t>
              </a:r>
            </a:p>
            <a:p>
              <a:endParaRPr lang="en-US" dirty="0" smtClean="0"/>
            </a:p>
          </p:txBody>
        </p:sp>
        <p:cxnSp>
          <p:nvCxnSpPr>
            <p:cNvPr id="31" name="Conector recto de flecha 30"/>
            <p:cNvCxnSpPr/>
            <p:nvPr/>
          </p:nvCxnSpPr>
          <p:spPr>
            <a:xfrm>
              <a:off x="2811471" y="2772471"/>
              <a:ext cx="580786" cy="357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4" name="Grupo 53"/>
          <p:cNvGrpSpPr/>
          <p:nvPr/>
        </p:nvGrpSpPr>
        <p:grpSpPr>
          <a:xfrm>
            <a:off x="297377" y="3458876"/>
            <a:ext cx="2865844" cy="369332"/>
            <a:chOff x="297377" y="3458876"/>
            <a:chExt cx="2865844" cy="369332"/>
          </a:xfrm>
        </p:grpSpPr>
        <p:sp>
          <p:nvSpPr>
            <p:cNvPr id="14" name="Rectángulo 13"/>
            <p:cNvSpPr/>
            <p:nvPr/>
          </p:nvSpPr>
          <p:spPr>
            <a:xfrm>
              <a:off x="297377" y="3458876"/>
              <a:ext cx="2193293" cy="369332"/>
            </a:xfrm>
            <a:prstGeom prst="rect">
              <a:avLst/>
            </a:prstGeom>
          </p:spPr>
          <p:txBody>
            <a:bodyPr wrap="none">
              <a:spAutoFit/>
            </a:bodyPr>
            <a:lstStyle/>
            <a:p>
              <a:r>
                <a:rPr lang="en-US" dirty="0" smtClean="0"/>
                <a:t>Right Marginal </a:t>
              </a:r>
              <a:r>
                <a:rPr lang="en-US" dirty="0"/>
                <a:t>Artery</a:t>
              </a:r>
            </a:p>
          </p:txBody>
        </p:sp>
        <p:cxnSp>
          <p:nvCxnSpPr>
            <p:cNvPr id="34" name="Conector recto de flecha 33"/>
            <p:cNvCxnSpPr/>
            <p:nvPr/>
          </p:nvCxnSpPr>
          <p:spPr>
            <a:xfrm>
              <a:off x="2509717" y="3781745"/>
              <a:ext cx="653504" cy="464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7" name="Grupo 56"/>
          <p:cNvGrpSpPr/>
          <p:nvPr/>
        </p:nvGrpSpPr>
        <p:grpSpPr>
          <a:xfrm>
            <a:off x="4363479" y="3873305"/>
            <a:ext cx="2868209" cy="559471"/>
            <a:chOff x="4363479" y="3873305"/>
            <a:chExt cx="2868209" cy="559471"/>
          </a:xfrm>
        </p:grpSpPr>
        <p:sp>
          <p:nvSpPr>
            <p:cNvPr id="24" name="Rectángulo 23"/>
            <p:cNvSpPr/>
            <p:nvPr/>
          </p:nvSpPr>
          <p:spPr>
            <a:xfrm>
              <a:off x="4683221" y="4063444"/>
              <a:ext cx="2548467" cy="369332"/>
            </a:xfrm>
            <a:prstGeom prst="rect">
              <a:avLst/>
            </a:prstGeom>
          </p:spPr>
          <p:txBody>
            <a:bodyPr wrap="square">
              <a:spAutoFit/>
            </a:bodyPr>
            <a:lstStyle/>
            <a:p>
              <a:r>
                <a:rPr lang="en-US" dirty="0"/>
                <a:t>Left Anterior </a:t>
              </a:r>
              <a:r>
                <a:rPr lang="en-US" dirty="0" smtClean="0"/>
                <a:t>Descending</a:t>
              </a:r>
              <a:endParaRPr lang="en-US" dirty="0"/>
            </a:p>
          </p:txBody>
        </p:sp>
        <p:cxnSp>
          <p:nvCxnSpPr>
            <p:cNvPr id="40" name="Conector recto de flecha 39"/>
            <p:cNvCxnSpPr/>
            <p:nvPr/>
          </p:nvCxnSpPr>
          <p:spPr>
            <a:xfrm flipH="1" flipV="1">
              <a:off x="4363479" y="3873305"/>
              <a:ext cx="1223563" cy="1538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upo 55"/>
          <p:cNvGrpSpPr/>
          <p:nvPr/>
        </p:nvGrpSpPr>
        <p:grpSpPr>
          <a:xfrm>
            <a:off x="4521933" y="1983151"/>
            <a:ext cx="2851019" cy="968041"/>
            <a:chOff x="4521933" y="1983151"/>
            <a:chExt cx="2851019" cy="968041"/>
          </a:xfrm>
        </p:grpSpPr>
        <p:sp>
          <p:nvSpPr>
            <p:cNvPr id="37" name="Rectángulo 36"/>
            <p:cNvSpPr/>
            <p:nvPr/>
          </p:nvSpPr>
          <p:spPr>
            <a:xfrm>
              <a:off x="4856375" y="1983151"/>
              <a:ext cx="2228110" cy="369332"/>
            </a:xfrm>
            <a:prstGeom prst="rect">
              <a:avLst/>
            </a:prstGeom>
          </p:spPr>
          <p:txBody>
            <a:bodyPr wrap="none">
              <a:spAutoFit/>
            </a:bodyPr>
            <a:lstStyle/>
            <a:p>
              <a:r>
                <a:rPr lang="en-US" dirty="0"/>
                <a:t>Left Circumflex Artery</a:t>
              </a:r>
            </a:p>
          </p:txBody>
        </p:sp>
        <p:cxnSp>
          <p:nvCxnSpPr>
            <p:cNvPr id="39" name="Conector recto de flecha 38"/>
            <p:cNvCxnSpPr/>
            <p:nvPr/>
          </p:nvCxnSpPr>
          <p:spPr>
            <a:xfrm flipH="1">
              <a:off x="4521933" y="2537647"/>
              <a:ext cx="820088" cy="4135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ector recto de flecha 43"/>
            <p:cNvCxnSpPr/>
            <p:nvPr/>
          </p:nvCxnSpPr>
          <p:spPr>
            <a:xfrm>
              <a:off x="6741529" y="2388734"/>
              <a:ext cx="631423" cy="2389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8" name="Grupo 57"/>
          <p:cNvGrpSpPr/>
          <p:nvPr/>
        </p:nvGrpSpPr>
        <p:grpSpPr>
          <a:xfrm>
            <a:off x="9249878" y="2705066"/>
            <a:ext cx="2845155" cy="849068"/>
            <a:chOff x="9249878" y="2705066"/>
            <a:chExt cx="2845155" cy="849068"/>
          </a:xfrm>
        </p:grpSpPr>
        <p:sp>
          <p:nvSpPr>
            <p:cNvPr id="20" name="Rectángulo 19"/>
            <p:cNvSpPr/>
            <p:nvPr/>
          </p:nvSpPr>
          <p:spPr>
            <a:xfrm>
              <a:off x="9279440" y="2705066"/>
              <a:ext cx="2815593" cy="369332"/>
            </a:xfrm>
            <a:prstGeom prst="rect">
              <a:avLst/>
            </a:prstGeom>
          </p:spPr>
          <p:txBody>
            <a:bodyPr wrap="square">
              <a:spAutoFit/>
            </a:bodyPr>
            <a:lstStyle/>
            <a:p>
              <a:r>
                <a:rPr lang="en-US" dirty="0" smtClean="0"/>
                <a:t>Left </a:t>
              </a:r>
              <a:r>
                <a:rPr lang="en-US" dirty="0"/>
                <a:t>Anterior </a:t>
              </a:r>
              <a:r>
                <a:rPr lang="en-US" dirty="0" smtClean="0"/>
                <a:t>descending</a:t>
              </a:r>
            </a:p>
          </p:txBody>
        </p:sp>
        <p:cxnSp>
          <p:nvCxnSpPr>
            <p:cNvPr id="49" name="Conector recto de flecha 48"/>
            <p:cNvCxnSpPr/>
            <p:nvPr/>
          </p:nvCxnSpPr>
          <p:spPr>
            <a:xfrm flipH="1">
              <a:off x="9249878" y="3204763"/>
              <a:ext cx="948655" cy="3493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9" name="Grupo 58"/>
          <p:cNvGrpSpPr/>
          <p:nvPr/>
        </p:nvGrpSpPr>
        <p:grpSpPr>
          <a:xfrm>
            <a:off x="7883265" y="4438375"/>
            <a:ext cx="3827502" cy="369332"/>
            <a:chOff x="7883265" y="4438375"/>
            <a:chExt cx="3827502" cy="369332"/>
          </a:xfrm>
        </p:grpSpPr>
        <p:sp>
          <p:nvSpPr>
            <p:cNvPr id="47" name="Rectángulo 46"/>
            <p:cNvSpPr/>
            <p:nvPr/>
          </p:nvSpPr>
          <p:spPr>
            <a:xfrm>
              <a:off x="8895381" y="4438375"/>
              <a:ext cx="2815386" cy="369332"/>
            </a:xfrm>
            <a:prstGeom prst="rect">
              <a:avLst/>
            </a:prstGeom>
          </p:spPr>
          <p:txBody>
            <a:bodyPr wrap="none">
              <a:spAutoFit/>
            </a:bodyPr>
            <a:lstStyle/>
            <a:p>
              <a:r>
                <a:rPr lang="en-US" dirty="0"/>
                <a:t>Posterior Descending Artery</a:t>
              </a:r>
            </a:p>
          </p:txBody>
        </p:sp>
        <p:cxnSp>
          <p:nvCxnSpPr>
            <p:cNvPr id="50" name="Conector recto de flecha 49"/>
            <p:cNvCxnSpPr/>
            <p:nvPr/>
          </p:nvCxnSpPr>
          <p:spPr>
            <a:xfrm flipH="1" flipV="1">
              <a:off x="7883265" y="4442790"/>
              <a:ext cx="884653" cy="1802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781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9</a:t>
            </a:fld>
            <a:endParaRPr lang="en-U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2786">
            <a:off x="2556537" y="1217539"/>
            <a:ext cx="2882567" cy="397444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23093">
            <a:off x="6650131" y="1530609"/>
            <a:ext cx="2935224" cy="4047051"/>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grpSp>
        <p:nvGrpSpPr>
          <p:cNvPr id="16" name="Grupo 15"/>
          <p:cNvGrpSpPr/>
          <p:nvPr/>
        </p:nvGrpSpPr>
        <p:grpSpPr>
          <a:xfrm>
            <a:off x="5197862" y="2807589"/>
            <a:ext cx="2919881" cy="746545"/>
            <a:chOff x="5197862" y="2807589"/>
            <a:chExt cx="2919881" cy="746545"/>
          </a:xfrm>
        </p:grpSpPr>
        <p:sp>
          <p:nvSpPr>
            <p:cNvPr id="24" name="CuadroTexto 23"/>
            <p:cNvSpPr txBox="1"/>
            <p:nvPr/>
          </p:nvSpPr>
          <p:spPr>
            <a:xfrm>
              <a:off x="5197862" y="2807589"/>
              <a:ext cx="1659086" cy="307777"/>
            </a:xfrm>
            <a:prstGeom prst="rect">
              <a:avLst/>
            </a:prstGeom>
            <a:noFill/>
          </p:spPr>
          <p:txBody>
            <a:bodyPr wrap="square" rtlCol="0">
              <a:spAutoFit/>
            </a:bodyPr>
            <a:lstStyle/>
            <a:p>
              <a:r>
                <a:rPr lang="en-US" sz="1400" b="1" dirty="0" smtClean="0"/>
                <a:t>Great Cardiac Veins</a:t>
              </a:r>
              <a:endParaRPr lang="en-US" sz="1400" b="1" dirty="0"/>
            </a:p>
          </p:txBody>
        </p:sp>
        <p:cxnSp>
          <p:nvCxnSpPr>
            <p:cNvPr id="11" name="Conector recto de flecha 10"/>
            <p:cNvCxnSpPr>
              <a:stCxn id="24" idx="3"/>
            </p:cNvCxnSpPr>
            <p:nvPr/>
          </p:nvCxnSpPr>
          <p:spPr>
            <a:xfrm>
              <a:off x="6856948" y="2961478"/>
              <a:ext cx="1260795" cy="592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upo 16"/>
          <p:cNvGrpSpPr/>
          <p:nvPr/>
        </p:nvGrpSpPr>
        <p:grpSpPr>
          <a:xfrm>
            <a:off x="4632920" y="3341718"/>
            <a:ext cx="2232495" cy="403021"/>
            <a:chOff x="4632920" y="3341718"/>
            <a:chExt cx="2232495" cy="403021"/>
          </a:xfrm>
        </p:grpSpPr>
        <p:sp>
          <p:nvSpPr>
            <p:cNvPr id="26" name="CuadroTexto 25"/>
            <p:cNvSpPr txBox="1"/>
            <p:nvPr/>
          </p:nvSpPr>
          <p:spPr>
            <a:xfrm>
              <a:off x="5129327" y="3436962"/>
              <a:ext cx="1736088" cy="307777"/>
            </a:xfrm>
            <a:prstGeom prst="rect">
              <a:avLst/>
            </a:prstGeom>
            <a:noFill/>
          </p:spPr>
          <p:txBody>
            <a:bodyPr wrap="square" rtlCol="0">
              <a:spAutoFit/>
            </a:bodyPr>
            <a:lstStyle/>
            <a:p>
              <a:r>
                <a:rPr lang="en-US" sz="1400" b="1" dirty="0" smtClean="0"/>
                <a:t>Middle Cardiac Veins</a:t>
              </a:r>
              <a:endParaRPr lang="en-US" sz="1400" b="1" dirty="0"/>
            </a:p>
          </p:txBody>
        </p:sp>
        <p:cxnSp>
          <p:nvCxnSpPr>
            <p:cNvPr id="18" name="Conector recto de flecha 17"/>
            <p:cNvCxnSpPr/>
            <p:nvPr/>
          </p:nvCxnSpPr>
          <p:spPr>
            <a:xfrm flipH="1" flipV="1">
              <a:off x="4632920" y="3341718"/>
              <a:ext cx="523658" cy="190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9" name="Grupo 18"/>
          <p:cNvGrpSpPr/>
          <p:nvPr/>
        </p:nvGrpSpPr>
        <p:grpSpPr>
          <a:xfrm>
            <a:off x="4446872" y="4066336"/>
            <a:ext cx="2418543" cy="421438"/>
            <a:chOff x="4446872" y="4066336"/>
            <a:chExt cx="2418543" cy="421438"/>
          </a:xfrm>
        </p:grpSpPr>
        <p:sp>
          <p:nvSpPr>
            <p:cNvPr id="27" name="CuadroTexto 26"/>
            <p:cNvSpPr txBox="1"/>
            <p:nvPr/>
          </p:nvSpPr>
          <p:spPr>
            <a:xfrm>
              <a:off x="5206329" y="4066336"/>
              <a:ext cx="1659086" cy="307777"/>
            </a:xfrm>
            <a:prstGeom prst="rect">
              <a:avLst/>
            </a:prstGeom>
            <a:noFill/>
          </p:spPr>
          <p:txBody>
            <a:bodyPr wrap="square" rtlCol="0">
              <a:spAutoFit/>
            </a:bodyPr>
            <a:lstStyle/>
            <a:p>
              <a:r>
                <a:rPr lang="en-US" sz="1400" b="1" dirty="0" smtClean="0"/>
                <a:t>Small Cardiac Veins</a:t>
              </a:r>
              <a:endParaRPr lang="en-US" sz="1400" b="1" dirty="0"/>
            </a:p>
          </p:txBody>
        </p:sp>
        <p:cxnSp>
          <p:nvCxnSpPr>
            <p:cNvPr id="20" name="Conector recto de flecha 19"/>
            <p:cNvCxnSpPr/>
            <p:nvPr/>
          </p:nvCxnSpPr>
          <p:spPr>
            <a:xfrm flipH="1">
              <a:off x="4446872" y="4205792"/>
              <a:ext cx="769593" cy="2819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2120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2127</TotalTime>
  <Words>831</Words>
  <Application>Microsoft Office PowerPoint</Application>
  <PresentationFormat>Panorámica</PresentationFormat>
  <Paragraphs>213</Paragraphs>
  <Slides>27</Slides>
  <Notes>27</Notes>
  <HiddenSlides>0</HiddenSlides>
  <MMClips>21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Calibri Light</vt:lpstr>
      <vt:lpstr>Cambria Math</vt:lpstr>
      <vt:lpstr>Lato</vt:lpstr>
      <vt:lpstr>Tema de Office</vt:lpstr>
      <vt:lpstr>Presentación de PowerPoint</vt:lpstr>
      <vt:lpstr>  Multiscale simulation of blood flow dynamics in the normal and ischemic coronary circulation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colorado cervantes</dc:creator>
  <cp:lastModifiedBy>ivan colorado cervantes</cp:lastModifiedBy>
  <cp:revision>94</cp:revision>
  <dcterms:created xsi:type="dcterms:W3CDTF">2018-07-29T14:44:21Z</dcterms:created>
  <dcterms:modified xsi:type="dcterms:W3CDTF">2018-08-16T22:51:49Z</dcterms:modified>
</cp:coreProperties>
</file>